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323" r:id="rId2"/>
    <p:sldId id="304" r:id="rId3"/>
    <p:sldId id="305" r:id="rId4"/>
    <p:sldId id="296" r:id="rId5"/>
    <p:sldId id="326" r:id="rId6"/>
    <p:sldId id="340" r:id="rId7"/>
    <p:sldId id="317" r:id="rId8"/>
    <p:sldId id="308" r:id="rId9"/>
    <p:sldId id="320" r:id="rId10"/>
    <p:sldId id="322" r:id="rId11"/>
    <p:sldId id="299" r:id="rId12"/>
    <p:sldId id="300" r:id="rId13"/>
    <p:sldId id="293" r:id="rId14"/>
    <p:sldId id="301" r:id="rId15"/>
    <p:sldId id="287" r:id="rId16"/>
    <p:sldId id="286" r:id="rId17"/>
    <p:sldId id="285" r:id="rId18"/>
    <p:sldId id="302" r:id="rId19"/>
    <p:sldId id="314" r:id="rId20"/>
    <p:sldId id="329" r:id="rId21"/>
    <p:sldId id="330" r:id="rId22"/>
    <p:sldId id="332" r:id="rId23"/>
    <p:sldId id="334" r:id="rId24"/>
    <p:sldId id="333" r:id="rId25"/>
    <p:sldId id="335" r:id="rId26"/>
    <p:sldId id="339" r:id="rId27"/>
    <p:sldId id="327" r:id="rId28"/>
    <p:sldId id="338" r:id="rId29"/>
    <p:sldId id="31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lides" id="{692D9C73-D66C-6843-AFD2-963E0056D10F}">
          <p14:sldIdLst>
            <p14:sldId id="323"/>
            <p14:sldId id="304"/>
            <p14:sldId id="305"/>
            <p14:sldId id="296"/>
            <p14:sldId id="326"/>
            <p14:sldId id="340"/>
            <p14:sldId id="317"/>
            <p14:sldId id="308"/>
            <p14:sldId id="320"/>
            <p14:sldId id="322"/>
            <p14:sldId id="299"/>
            <p14:sldId id="300"/>
            <p14:sldId id="293"/>
            <p14:sldId id="301"/>
            <p14:sldId id="287"/>
            <p14:sldId id="286"/>
            <p14:sldId id="285"/>
            <p14:sldId id="302"/>
            <p14:sldId id="314"/>
            <p14:sldId id="329"/>
            <p14:sldId id="330"/>
            <p14:sldId id="332"/>
            <p14:sldId id="334"/>
            <p14:sldId id="333"/>
            <p14:sldId id="335"/>
            <p14:sldId id="339"/>
            <p14:sldId id="327"/>
            <p14:sldId id="338"/>
            <p14:sldId id="3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557B"/>
    <a:srgbClr val="F6ED60"/>
    <a:srgbClr val="837395"/>
    <a:srgbClr val="E0B448"/>
    <a:srgbClr val="1E557B"/>
    <a:srgbClr val="7FA5AD"/>
    <a:srgbClr val="35B2D3"/>
    <a:srgbClr val="AC8BC0"/>
    <a:srgbClr val="2F79A3"/>
    <a:srgbClr val="ADC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15"/>
    <p:restoredTop sz="86204"/>
  </p:normalViewPr>
  <p:slideViewPr>
    <p:cSldViewPr snapToGrid="0" snapToObjects="1">
      <p:cViewPr varScale="1">
        <p:scale>
          <a:sx n="183" d="100"/>
          <a:sy n="183" d="100"/>
        </p:scale>
        <p:origin x="1632" y="192"/>
      </p:cViewPr>
      <p:guideLst/>
    </p:cSldViewPr>
  </p:slideViewPr>
  <p:outlineViewPr>
    <p:cViewPr>
      <p:scale>
        <a:sx n="33" d="100"/>
        <a:sy n="33" d="100"/>
      </p:scale>
      <p:origin x="0" y="-34576"/>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60" d="100"/>
          <a:sy n="160" d="100"/>
        </p:scale>
        <p:origin x="6200"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bg1">
                    <a:alpha val="80000"/>
                  </a:schemeClr>
                </a:solidFill>
                <a:latin typeface="+mn-lt"/>
                <a:ea typeface="+mn-ea"/>
                <a:cs typeface="+mn-cs"/>
              </a:defRPr>
            </a:pPr>
            <a:r>
              <a:rPr lang="en-US" sz="1000" i="1" dirty="0">
                <a:solidFill>
                  <a:schemeClr val="bg1">
                    <a:alpha val="80000"/>
                  </a:schemeClr>
                </a:solidFill>
                <a:latin typeface="Roboto" charset="0"/>
                <a:ea typeface="Roboto" charset="0"/>
                <a:cs typeface="Roboto" charset="0"/>
              </a:rPr>
              <a:t>10 year cost</a:t>
            </a:r>
          </a:p>
        </c:rich>
      </c:tx>
      <c:layout>
        <c:manualLayout>
          <c:xMode val="edge"/>
          <c:yMode val="edge"/>
          <c:x val="0.50228724383577195"/>
          <c:y val="2.2805017103762801E-2"/>
        </c:manualLayout>
      </c:layout>
      <c:overlay val="0"/>
      <c:spPr>
        <a:noFill/>
        <a:ln>
          <a:noFill/>
        </a:ln>
        <a:effectLst/>
      </c:spPr>
      <c:txPr>
        <a:bodyPr rot="0" spcFirstLastPara="1" vertOverflow="ellipsis" vert="horz" wrap="square" anchor="ctr" anchorCtr="1"/>
        <a:lstStyle/>
        <a:p>
          <a:pPr>
            <a:defRPr sz="1320" b="0" i="0" u="none" strike="noStrike" kern="1200" spc="0" baseline="0">
              <a:solidFill>
                <a:schemeClr val="bg1">
                  <a:alpha val="80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Sheet1!$A$10</c:f>
              <c:strCache>
                <c:ptCount val="1"/>
                <c:pt idx="0">
                  <c:v>10 year cost</c:v>
                </c:pt>
              </c:strCache>
            </c:strRef>
          </c:tx>
          <c:spPr>
            <a:solidFill>
              <a:srgbClr val="00B0F0"/>
            </a:solidFill>
            <a:ln>
              <a:noFill/>
            </a:ln>
            <a:effectLst/>
          </c:spPr>
          <c:invertIfNegative val="0"/>
          <c:dPt>
            <c:idx val="0"/>
            <c:invertIfNegative val="0"/>
            <c:bubble3D val="0"/>
            <c:spPr>
              <a:solidFill>
                <a:srgbClr val="35B2D3"/>
              </a:solidFill>
              <a:ln>
                <a:noFill/>
              </a:ln>
              <a:effectLst/>
            </c:spPr>
            <c:extLst>
              <c:ext xmlns:c16="http://schemas.microsoft.com/office/drawing/2014/chart" uri="{C3380CC4-5D6E-409C-BE32-E72D297353CC}">
                <c16:uniqueId val="{00000001-1338-C845-A3C2-D7F32A1F63EA}"/>
              </c:ext>
            </c:extLst>
          </c:dPt>
          <c:dPt>
            <c:idx val="1"/>
            <c:invertIfNegative val="0"/>
            <c:bubble3D val="0"/>
            <c:spPr>
              <a:solidFill>
                <a:srgbClr val="35B2D3"/>
              </a:solidFill>
              <a:ln>
                <a:noFill/>
              </a:ln>
              <a:effectLst/>
            </c:spPr>
            <c:extLst>
              <c:ext xmlns:c16="http://schemas.microsoft.com/office/drawing/2014/chart" uri="{C3380CC4-5D6E-409C-BE32-E72D297353CC}">
                <c16:uniqueId val="{00000003-1338-C845-A3C2-D7F32A1F63EA}"/>
              </c:ext>
            </c:extLst>
          </c:dPt>
          <c:cat>
            <c:strRef>
              <c:f>Sheet1!$B$9:$C$9</c:f>
              <c:strCache>
                <c:ptCount val="2"/>
                <c:pt idx="0">
                  <c:v>Etherum Blockchain</c:v>
                </c:pt>
                <c:pt idx="1">
                  <c:v>MongoDB cloud</c:v>
                </c:pt>
              </c:strCache>
            </c:strRef>
          </c:cat>
          <c:val>
            <c:numRef>
              <c:f>Sheet1!$B$10:$C$10</c:f>
              <c:numCache>
                <c:formatCode>"$"#,##0</c:formatCode>
                <c:ptCount val="2"/>
                <c:pt idx="0">
                  <c:v>17408000</c:v>
                </c:pt>
                <c:pt idx="1">
                  <c:v>94176.000000000015</c:v>
                </c:pt>
              </c:numCache>
            </c:numRef>
          </c:val>
          <c:extLst>
            <c:ext xmlns:c16="http://schemas.microsoft.com/office/drawing/2014/chart" uri="{C3380CC4-5D6E-409C-BE32-E72D297353CC}">
              <c16:uniqueId val="{00000004-1338-C845-A3C2-D7F32A1F63EA}"/>
            </c:ext>
          </c:extLst>
        </c:ser>
        <c:dLbls>
          <c:showLegendKey val="0"/>
          <c:showVal val="0"/>
          <c:showCatName val="0"/>
          <c:showSerName val="0"/>
          <c:showPercent val="0"/>
          <c:showBubbleSize val="0"/>
        </c:dLbls>
        <c:gapWidth val="300"/>
        <c:overlap val="56"/>
        <c:axId val="-1300870112"/>
        <c:axId val="-1300868064"/>
      </c:barChart>
      <c:catAx>
        <c:axId val="-1300870112"/>
        <c:scaling>
          <c:orientation val="minMax"/>
        </c:scaling>
        <c:delete val="0"/>
        <c:axPos val="l"/>
        <c:numFmt formatCode="General" sourceLinked="1"/>
        <c:majorTickMark val="none"/>
        <c:minorTickMark val="none"/>
        <c:tickLblPos val="nextTo"/>
        <c:spPr>
          <a:noFill/>
          <a:ln w="9525" cap="flat" cmpd="sng" algn="ctr">
            <a:solidFill>
              <a:schemeClr val="bg1">
                <a:alpha val="80000"/>
              </a:schemeClr>
            </a:solidFill>
            <a:round/>
          </a:ln>
          <a:effectLst/>
        </c:spPr>
        <c:txPr>
          <a:bodyPr rot="-60000000" spcFirstLastPara="1" vertOverflow="ellipsis" vert="horz" wrap="square" anchor="ctr" anchorCtr="1"/>
          <a:lstStyle/>
          <a:p>
            <a:pPr>
              <a:defRPr sz="1000" b="0" i="1" u="none" strike="noStrike" kern="1200" baseline="0">
                <a:solidFill>
                  <a:schemeClr val="bg1">
                    <a:alpha val="80000"/>
                  </a:schemeClr>
                </a:solidFill>
                <a:latin typeface="Roboto" charset="0"/>
                <a:ea typeface="Roboto" charset="0"/>
                <a:cs typeface="Roboto" charset="0"/>
              </a:defRPr>
            </a:pPr>
            <a:endParaRPr lang="en-US"/>
          </a:p>
        </c:txPr>
        <c:crossAx val="-1300868064"/>
        <c:crosses val="autoZero"/>
        <c:auto val="1"/>
        <c:lblAlgn val="ctr"/>
        <c:lblOffset val="100"/>
        <c:noMultiLvlLbl val="0"/>
      </c:catAx>
      <c:valAx>
        <c:axId val="-1300868064"/>
        <c:scaling>
          <c:orientation val="minMax"/>
        </c:scaling>
        <c:delete val="0"/>
        <c:axPos val="b"/>
        <c:majorGridlines>
          <c:spPr>
            <a:ln w="9525" cap="flat" cmpd="sng" algn="ctr">
              <a:solidFill>
                <a:schemeClr val="bg1">
                  <a:alpha val="80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bg1">
                        <a:alpha val="80000"/>
                      </a:schemeClr>
                    </a:solidFill>
                    <a:latin typeface="+mn-lt"/>
                    <a:ea typeface="+mn-ea"/>
                    <a:cs typeface="+mn-cs"/>
                  </a:defRPr>
                </a:pPr>
                <a:r>
                  <a:rPr lang="en-US" sz="1000" b="1" dirty="0">
                    <a:solidFill>
                      <a:schemeClr val="bg1">
                        <a:alpha val="80000"/>
                      </a:schemeClr>
                    </a:solidFill>
                    <a:latin typeface="Roboto" charset="0"/>
                    <a:ea typeface="Roboto" charset="0"/>
                    <a:cs typeface="Roboto" charset="0"/>
                  </a:rPr>
                  <a:t>$USD/GB over 10 years </a:t>
                </a:r>
              </a:p>
            </c:rich>
          </c:tx>
          <c:layout>
            <c:manualLayout>
              <c:xMode val="edge"/>
              <c:yMode val="edge"/>
              <c:x val="0.455850447262661"/>
              <c:y val="0.9560148232611169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alpha val="80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000" b="0" i="1" u="none" strike="noStrike" kern="1200" baseline="0">
                <a:solidFill>
                  <a:schemeClr val="bg1">
                    <a:alpha val="80000"/>
                  </a:schemeClr>
                </a:solidFill>
                <a:latin typeface="Roboto" charset="0"/>
                <a:ea typeface="Roboto" charset="0"/>
                <a:cs typeface="Roboto" charset="0"/>
              </a:defRPr>
            </a:pPr>
            <a:endParaRPr lang="en-US"/>
          </a:p>
        </c:txPr>
        <c:crossAx val="-1300870112"/>
        <c:crosses val="autoZero"/>
        <c:crossBetween val="between"/>
        <c:majorUnit val="5000000"/>
        <c:minorUnit val="10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cs:fontRef>
    <cs:defRPr sz="100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cs:fontRef>
    <cs:defRPr sz="900"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2580D-BF9A-2F4C-B0E9-4287AB512058}" type="datetimeFigureOut">
              <a:rPr lang="en-US" smtClean="0"/>
              <a:t>4/15/19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573B02-ACE3-B24C-824F-8B7F46F419CF}" type="slidenum">
              <a:rPr lang="en-US" smtClean="0"/>
              <a:t>‹#›</a:t>
            </a:fld>
            <a:endParaRPr lang="en-US"/>
          </a:p>
        </p:txBody>
      </p:sp>
    </p:spTree>
    <p:extLst>
      <p:ext uri="{BB962C8B-B14F-4D97-AF65-F5344CB8AC3E}">
        <p14:creationId xmlns:p14="http://schemas.microsoft.com/office/powerpoint/2010/main" val="1983013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8A6119-CBCB-074C-8FD7-A17502C979CA}" type="datetimeFigureOut">
              <a:rPr lang="en-US" smtClean="0"/>
              <a:t>4/15/19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B2297-C767-844F-AFD9-731150A40E0E}" type="slidenum">
              <a:rPr lang="en-US" smtClean="0"/>
              <a:t>‹#›</a:t>
            </a:fld>
            <a:endParaRPr lang="en-US"/>
          </a:p>
        </p:txBody>
      </p:sp>
    </p:spTree>
    <p:extLst>
      <p:ext uri="{BB962C8B-B14F-4D97-AF65-F5344CB8AC3E}">
        <p14:creationId xmlns:p14="http://schemas.microsoft.com/office/powerpoint/2010/main" val="1831144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0B2297-C767-844F-AFD9-731150A40E0E}" type="slidenum">
              <a:rPr lang="en-US" smtClean="0"/>
              <a:t>1</a:t>
            </a:fld>
            <a:endParaRPr lang="en-US"/>
          </a:p>
        </p:txBody>
      </p:sp>
    </p:spTree>
    <p:extLst>
      <p:ext uri="{BB962C8B-B14F-4D97-AF65-F5344CB8AC3E}">
        <p14:creationId xmlns:p14="http://schemas.microsoft.com/office/powerpoint/2010/main" val="119006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26</a:t>
            </a:fld>
            <a:endParaRPr lang="en-US"/>
          </a:p>
        </p:txBody>
      </p:sp>
    </p:spTree>
    <p:extLst>
      <p:ext uri="{BB962C8B-B14F-4D97-AF65-F5344CB8AC3E}">
        <p14:creationId xmlns:p14="http://schemas.microsoft.com/office/powerpoint/2010/main" val="378902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27</a:t>
            </a:fld>
            <a:endParaRPr lang="en-US"/>
          </a:p>
        </p:txBody>
      </p:sp>
    </p:spTree>
    <p:extLst>
      <p:ext uri="{BB962C8B-B14F-4D97-AF65-F5344CB8AC3E}">
        <p14:creationId xmlns:p14="http://schemas.microsoft.com/office/powerpoint/2010/main" val="3978154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B2297-C767-844F-AFD9-731150A40E0E}" type="slidenum">
              <a:rPr lang="en-US" smtClean="0"/>
              <a:t>28</a:t>
            </a:fld>
            <a:endParaRPr lang="en-US"/>
          </a:p>
        </p:txBody>
      </p:sp>
    </p:spTree>
    <p:extLst>
      <p:ext uri="{BB962C8B-B14F-4D97-AF65-F5344CB8AC3E}">
        <p14:creationId xmlns:p14="http://schemas.microsoft.com/office/powerpoint/2010/main" val="1646034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0B2297-C767-844F-AFD9-731150A40E0E}" type="slidenum">
              <a:rPr lang="en-US" smtClean="0"/>
              <a:t>29</a:t>
            </a:fld>
            <a:endParaRPr lang="en-US"/>
          </a:p>
        </p:txBody>
      </p:sp>
    </p:spTree>
    <p:extLst>
      <p:ext uri="{BB962C8B-B14F-4D97-AF65-F5344CB8AC3E}">
        <p14:creationId xmlns:p14="http://schemas.microsoft.com/office/powerpoint/2010/main" val="82418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B2297-C767-844F-AFD9-731150A40E0E}" type="slidenum">
              <a:rPr lang="en-US" smtClean="0"/>
              <a:t>3</a:t>
            </a:fld>
            <a:endParaRPr lang="en-US"/>
          </a:p>
        </p:txBody>
      </p:sp>
    </p:spTree>
    <p:extLst>
      <p:ext uri="{BB962C8B-B14F-4D97-AF65-F5344CB8AC3E}">
        <p14:creationId xmlns:p14="http://schemas.microsoft.com/office/powerpoint/2010/main" val="4098796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B2297-C767-844F-AFD9-731150A40E0E}" type="slidenum">
              <a:rPr lang="en-US" smtClean="0"/>
              <a:t>6</a:t>
            </a:fld>
            <a:endParaRPr lang="en-US"/>
          </a:p>
        </p:txBody>
      </p:sp>
    </p:spTree>
    <p:extLst>
      <p:ext uri="{BB962C8B-B14F-4D97-AF65-F5344CB8AC3E}">
        <p14:creationId xmlns:p14="http://schemas.microsoft.com/office/powerpoint/2010/main" val="103850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20</a:t>
            </a:fld>
            <a:endParaRPr lang="en-US"/>
          </a:p>
        </p:txBody>
      </p:sp>
    </p:spTree>
    <p:extLst>
      <p:ext uri="{BB962C8B-B14F-4D97-AF65-F5344CB8AC3E}">
        <p14:creationId xmlns:p14="http://schemas.microsoft.com/office/powerpoint/2010/main" val="1097495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21</a:t>
            </a:fld>
            <a:endParaRPr lang="en-US"/>
          </a:p>
        </p:txBody>
      </p:sp>
    </p:spTree>
    <p:extLst>
      <p:ext uri="{BB962C8B-B14F-4D97-AF65-F5344CB8AC3E}">
        <p14:creationId xmlns:p14="http://schemas.microsoft.com/office/powerpoint/2010/main" val="2549122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22</a:t>
            </a:fld>
            <a:endParaRPr lang="en-US"/>
          </a:p>
        </p:txBody>
      </p:sp>
    </p:spTree>
    <p:extLst>
      <p:ext uri="{BB962C8B-B14F-4D97-AF65-F5344CB8AC3E}">
        <p14:creationId xmlns:p14="http://schemas.microsoft.com/office/powerpoint/2010/main" val="1262886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23</a:t>
            </a:fld>
            <a:endParaRPr lang="en-US"/>
          </a:p>
        </p:txBody>
      </p:sp>
    </p:spTree>
    <p:extLst>
      <p:ext uri="{BB962C8B-B14F-4D97-AF65-F5344CB8AC3E}">
        <p14:creationId xmlns:p14="http://schemas.microsoft.com/office/powerpoint/2010/main" val="421867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24</a:t>
            </a:fld>
            <a:endParaRPr lang="en-US"/>
          </a:p>
        </p:txBody>
      </p:sp>
    </p:spTree>
    <p:extLst>
      <p:ext uri="{BB962C8B-B14F-4D97-AF65-F5344CB8AC3E}">
        <p14:creationId xmlns:p14="http://schemas.microsoft.com/office/powerpoint/2010/main" val="3407985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25</a:t>
            </a:fld>
            <a:endParaRPr lang="en-US"/>
          </a:p>
        </p:txBody>
      </p:sp>
    </p:spTree>
    <p:extLst>
      <p:ext uri="{BB962C8B-B14F-4D97-AF65-F5344CB8AC3E}">
        <p14:creationId xmlns:p14="http://schemas.microsoft.com/office/powerpoint/2010/main" val="31629840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alphaModFix amt="5000"/>
            <a:extLst>
              <a:ext uri="{28A0092B-C50C-407E-A947-70E740481C1C}">
                <a14:useLocalDpi xmlns:a14="http://schemas.microsoft.com/office/drawing/2010/main"/>
              </a:ext>
            </a:extLst>
          </a:blip>
          <a:stretch>
            <a:fillRect/>
          </a:stretch>
        </p:blipFill>
        <p:spPr>
          <a:xfrm>
            <a:off x="7890935" y="265917"/>
            <a:ext cx="6119500" cy="6164378"/>
          </a:xfrm>
          <a:prstGeom prst="rect">
            <a:avLst/>
          </a:prstGeom>
        </p:spPr>
      </p:pic>
      <p:sp>
        <p:nvSpPr>
          <p:cNvPr id="25" name="Title 1"/>
          <p:cNvSpPr>
            <a:spLocks noGrp="1"/>
          </p:cNvSpPr>
          <p:nvPr>
            <p:ph type="ctrTitle" hasCustomPrompt="1"/>
          </p:nvPr>
        </p:nvSpPr>
        <p:spPr>
          <a:xfrm>
            <a:off x="7423636" y="4674249"/>
            <a:ext cx="3855565" cy="500574"/>
          </a:xfrm>
        </p:spPr>
        <p:txBody>
          <a:bodyPr anchor="b">
            <a:normAutofit/>
          </a:bodyPr>
          <a:lstStyle>
            <a:lvl1pPr algn="r">
              <a:defRPr sz="2500" b="1" i="0" baseline="0">
                <a:latin typeface="Work Sans Light" charset="0"/>
                <a:ea typeface="Work Sans Light" charset="0"/>
                <a:cs typeface="Work Sans Light" charset="0"/>
              </a:defRPr>
            </a:lvl1pPr>
          </a:lstStyle>
          <a:p>
            <a:r>
              <a:rPr lang="en-US" dirty="0"/>
              <a:t>Heading title</a:t>
            </a:r>
          </a:p>
        </p:txBody>
      </p:sp>
      <p:sp>
        <p:nvSpPr>
          <p:cNvPr id="26" name="Subtitle 2"/>
          <p:cNvSpPr>
            <a:spLocks noGrp="1"/>
          </p:cNvSpPr>
          <p:nvPr>
            <p:ph type="subTitle" idx="1" hasCustomPrompt="1"/>
          </p:nvPr>
        </p:nvSpPr>
        <p:spPr>
          <a:xfrm>
            <a:off x="7423636" y="5189277"/>
            <a:ext cx="3855566" cy="372537"/>
          </a:xfrm>
        </p:spPr>
        <p:txBody>
          <a:bodyPr>
            <a:normAutofit/>
          </a:bodyPr>
          <a:lstStyle>
            <a:lvl1pPr marL="0" indent="0" algn="r">
              <a:buNone/>
              <a:defRPr sz="1500" b="0" i="0" baseline="0">
                <a:latin typeface="Work Sans Light" charset="0"/>
                <a:ea typeface="Work Sans Light" charset="0"/>
                <a:cs typeface="Work Sans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heading title</a:t>
            </a:r>
          </a:p>
        </p:txBody>
      </p:sp>
      <p:sp>
        <p:nvSpPr>
          <p:cNvPr id="29" name="Rectangle 28"/>
          <p:cNvSpPr/>
          <p:nvPr userDrawn="1"/>
        </p:nvSpPr>
        <p:spPr>
          <a:xfrm>
            <a:off x="10264132" y="6124238"/>
            <a:ext cx="1225135" cy="641022"/>
          </a:xfrm>
          <a:prstGeom prst="rect">
            <a:avLst/>
          </a:prstGeom>
          <a:solidFill>
            <a:srgbClr val="1E5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pic>
        <p:nvPicPr>
          <p:cNvPr id="3" name="Picture 2"/>
          <p:cNvPicPr>
            <a:picLocks noChangeAspect="1"/>
          </p:cNvPicPr>
          <p:nvPr userDrawn="1"/>
        </p:nvPicPr>
        <p:blipFill>
          <a:blip r:embed="rId3"/>
          <a:stretch>
            <a:fillRect/>
          </a:stretch>
        </p:blipFill>
        <p:spPr>
          <a:xfrm>
            <a:off x="-1" y="-3115"/>
            <a:ext cx="8888819" cy="6861115"/>
          </a:xfrm>
          <a:prstGeom prst="rect">
            <a:avLst/>
          </a:prstGeom>
        </p:spPr>
      </p:pic>
      <p:sp>
        <p:nvSpPr>
          <p:cNvPr id="17" name="Title 1"/>
          <p:cNvSpPr txBox="1">
            <a:spLocks/>
          </p:cNvSpPr>
          <p:nvPr userDrawn="1"/>
        </p:nvSpPr>
        <p:spPr>
          <a:xfrm>
            <a:off x="7790330" y="3738083"/>
            <a:ext cx="3488872" cy="747483"/>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2200" b="0" kern="1200" baseline="0">
                <a:solidFill>
                  <a:schemeClr val="bg1"/>
                </a:solidFill>
                <a:latin typeface="Work Sans" charset="0"/>
                <a:ea typeface="Work Sans" charset="0"/>
                <a:cs typeface="Work Sans" charset="0"/>
              </a:defRPr>
            </a:lvl1pPr>
          </a:lstStyle>
          <a:p>
            <a:pPr algn="r"/>
            <a:r>
              <a:rPr lang="en-US" sz="2400" b="0" i="0" kern="1200" baseline="0" dirty="0">
                <a:solidFill>
                  <a:schemeClr val="bg1"/>
                </a:solidFill>
                <a:effectLst/>
                <a:latin typeface="Roboto" panose="02000000000000000000" pitchFamily="2" charset="0"/>
                <a:ea typeface="Roboto" panose="02000000000000000000" pitchFamily="2" charset="0"/>
                <a:cs typeface="Work Sans Light" charset="0"/>
              </a:rPr>
              <a:t>A blockchain enabled</a:t>
            </a:r>
          </a:p>
          <a:p>
            <a:pPr algn="r"/>
            <a:r>
              <a:rPr lang="en-US" sz="2400" b="0" i="0" kern="1200" baseline="0" dirty="0">
                <a:solidFill>
                  <a:schemeClr val="bg1"/>
                </a:solidFill>
                <a:effectLst/>
                <a:latin typeface="Roboto" panose="02000000000000000000" pitchFamily="2" charset="0"/>
                <a:ea typeface="Roboto" panose="02000000000000000000" pitchFamily="2" charset="0"/>
                <a:cs typeface="Work Sans Light" charset="0"/>
              </a:rPr>
              <a:t>database service.</a:t>
            </a:r>
          </a:p>
        </p:txBody>
      </p:sp>
      <p:sp>
        <p:nvSpPr>
          <p:cNvPr id="13" name="Rectangle 12"/>
          <p:cNvSpPr/>
          <p:nvPr userDrawn="1"/>
        </p:nvSpPr>
        <p:spPr>
          <a:xfrm>
            <a:off x="5480465" y="5963371"/>
            <a:ext cx="1352135" cy="641022"/>
          </a:xfrm>
          <a:prstGeom prst="rect">
            <a:avLst/>
          </a:prstGeom>
          <a:solidFill>
            <a:srgbClr val="1E5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pic>
        <p:nvPicPr>
          <p:cNvPr id="10" name="Picture 9">
            <a:extLst>
              <a:ext uri="{FF2B5EF4-FFF2-40B4-BE49-F238E27FC236}">
                <a16:creationId xmlns:a16="http://schemas.microsoft.com/office/drawing/2014/main" id="{21595CCB-98C9-7F40-AED1-C3E9A925D4DB}"/>
              </a:ext>
            </a:extLst>
          </p:cNvPr>
          <p:cNvPicPr>
            <a:picLocks noChangeAspect="1"/>
          </p:cNvPicPr>
          <p:nvPr userDrawn="1"/>
        </p:nvPicPr>
        <p:blipFill>
          <a:blip r:embed="rId4"/>
          <a:stretch>
            <a:fillRect/>
          </a:stretch>
        </p:blipFill>
        <p:spPr>
          <a:xfrm>
            <a:off x="6773797" y="2342900"/>
            <a:ext cx="4508500" cy="1206500"/>
          </a:xfrm>
          <a:prstGeom prst="rect">
            <a:avLst/>
          </a:prstGeom>
        </p:spPr>
      </p:pic>
    </p:spTree>
    <p:extLst>
      <p:ext uri="{BB962C8B-B14F-4D97-AF65-F5344CB8AC3E}">
        <p14:creationId xmlns:p14="http://schemas.microsoft.com/office/powerpoint/2010/main" val="112132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ing and 4 Paragraphs with Icons">
    <p:spTree>
      <p:nvGrpSpPr>
        <p:cNvPr id="1" name=""/>
        <p:cNvGrpSpPr/>
        <p:nvPr/>
      </p:nvGrpSpPr>
      <p:grpSpPr>
        <a:xfrm>
          <a:off x="0" y="0"/>
          <a:ext cx="0" cy="0"/>
          <a:chOff x="0" y="0"/>
          <a:chExt cx="0" cy="0"/>
        </a:xfrm>
      </p:grpSpPr>
      <p:sp>
        <p:nvSpPr>
          <p:cNvPr id="7" name="Полилиния 14"/>
          <p:cNvSpPr/>
          <p:nvPr userDrawn="1"/>
        </p:nvSpPr>
        <p:spPr>
          <a:xfrm>
            <a:off x="8289133" y="-111550"/>
            <a:ext cx="3102535" cy="7102660"/>
          </a:xfrm>
          <a:custGeom>
            <a:avLst/>
            <a:gdLst>
              <a:gd name="connsiteX0" fmla="*/ 5992021 w 14278349"/>
              <a:gd name="connsiteY0" fmla="*/ 0 h 13717587"/>
              <a:gd name="connsiteX1" fmla="*/ 14278349 w 14278349"/>
              <a:gd name="connsiteY1" fmla="*/ 0 h 13717587"/>
              <a:gd name="connsiteX2" fmla="*/ 14278349 w 14278349"/>
              <a:gd name="connsiteY2" fmla="*/ 13717587 h 13717587"/>
              <a:gd name="connsiteX3" fmla="*/ 5992020 w 14278349"/>
              <a:gd name="connsiteY3" fmla="*/ 13717587 h 13717587"/>
              <a:gd name="connsiteX4" fmla="*/ 612900 w 14278349"/>
              <a:gd name="connsiteY4" fmla="*/ 8338465 h 13717587"/>
              <a:gd name="connsiteX5" fmla="*/ 612900 w 14278349"/>
              <a:gd name="connsiteY5" fmla="*/ 5379121 h 13717587"/>
              <a:gd name="connsiteX0" fmla="*/ 5992021 w 14278349"/>
              <a:gd name="connsiteY0" fmla="*/ 0 h 13717587"/>
              <a:gd name="connsiteX1" fmla="*/ 14278349 w 14278349"/>
              <a:gd name="connsiteY1" fmla="*/ 13717587 h 13717587"/>
              <a:gd name="connsiteX2" fmla="*/ 5992020 w 14278349"/>
              <a:gd name="connsiteY2" fmla="*/ 13717587 h 13717587"/>
              <a:gd name="connsiteX3" fmla="*/ 612900 w 14278349"/>
              <a:gd name="connsiteY3" fmla="*/ 8338465 h 13717587"/>
              <a:gd name="connsiteX4" fmla="*/ 612900 w 14278349"/>
              <a:gd name="connsiteY4" fmla="*/ 5379121 h 13717587"/>
              <a:gd name="connsiteX5" fmla="*/ 5992021 w 14278349"/>
              <a:gd name="connsiteY5" fmla="*/ 0 h 13717587"/>
              <a:gd name="connsiteX0" fmla="*/ 14278349 w 14369789"/>
              <a:gd name="connsiteY0" fmla="*/ 13717587 h 13809027"/>
              <a:gd name="connsiteX1" fmla="*/ 5992020 w 14369789"/>
              <a:gd name="connsiteY1" fmla="*/ 13717587 h 13809027"/>
              <a:gd name="connsiteX2" fmla="*/ 612900 w 14369789"/>
              <a:gd name="connsiteY2" fmla="*/ 8338465 h 13809027"/>
              <a:gd name="connsiteX3" fmla="*/ 612900 w 14369789"/>
              <a:gd name="connsiteY3" fmla="*/ 5379121 h 13809027"/>
              <a:gd name="connsiteX4" fmla="*/ 5992021 w 14369789"/>
              <a:gd name="connsiteY4" fmla="*/ 0 h 13809027"/>
              <a:gd name="connsiteX5" fmla="*/ 14369789 w 14369789"/>
              <a:gd name="connsiteY5" fmla="*/ 13809027 h 13809027"/>
              <a:gd name="connsiteX0" fmla="*/ 14278349 w 14278349"/>
              <a:gd name="connsiteY0" fmla="*/ 13717587 h 13717587"/>
              <a:gd name="connsiteX1" fmla="*/ 5992020 w 14278349"/>
              <a:gd name="connsiteY1" fmla="*/ 13717587 h 13717587"/>
              <a:gd name="connsiteX2" fmla="*/ 612900 w 14278349"/>
              <a:gd name="connsiteY2" fmla="*/ 8338465 h 13717587"/>
              <a:gd name="connsiteX3" fmla="*/ 612900 w 14278349"/>
              <a:gd name="connsiteY3" fmla="*/ 5379121 h 13717587"/>
              <a:gd name="connsiteX4" fmla="*/ 5992021 w 14278349"/>
              <a:gd name="connsiteY4" fmla="*/ 0 h 13717587"/>
              <a:gd name="connsiteX0" fmla="*/ 5992020 w 5992021"/>
              <a:gd name="connsiteY0" fmla="*/ 13717587 h 13717587"/>
              <a:gd name="connsiteX1" fmla="*/ 612900 w 5992021"/>
              <a:gd name="connsiteY1" fmla="*/ 8338465 h 13717587"/>
              <a:gd name="connsiteX2" fmla="*/ 612900 w 5992021"/>
              <a:gd name="connsiteY2" fmla="*/ 5379121 h 13717587"/>
              <a:gd name="connsiteX3" fmla="*/ 5992021 w 5992021"/>
              <a:gd name="connsiteY3" fmla="*/ 0 h 13717587"/>
            </a:gdLst>
            <a:ahLst/>
            <a:cxnLst>
              <a:cxn ang="0">
                <a:pos x="connsiteX0" y="connsiteY0"/>
              </a:cxn>
              <a:cxn ang="0">
                <a:pos x="connsiteX1" y="connsiteY1"/>
              </a:cxn>
              <a:cxn ang="0">
                <a:pos x="connsiteX2" y="connsiteY2"/>
              </a:cxn>
              <a:cxn ang="0">
                <a:pos x="connsiteX3" y="connsiteY3"/>
              </a:cxn>
            </a:cxnLst>
            <a:rect l="l" t="t" r="r" b="b"/>
            <a:pathLst>
              <a:path w="5992021" h="13717587">
                <a:moveTo>
                  <a:pt x="5992020" y="13717587"/>
                </a:moveTo>
                <a:lnTo>
                  <a:pt x="612900" y="8338465"/>
                </a:lnTo>
                <a:cubicBezTo>
                  <a:pt x="-204299" y="7521265"/>
                  <a:pt x="-204300" y="6196322"/>
                  <a:pt x="612900" y="5379121"/>
                </a:cubicBezTo>
                <a:lnTo>
                  <a:pt x="5992021" y="0"/>
                </a:lnTo>
              </a:path>
            </a:pathLst>
          </a:custGeom>
          <a:noFill/>
          <a:ln w="184150">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itle 1"/>
          <p:cNvSpPr>
            <a:spLocks noGrp="1"/>
          </p:cNvSpPr>
          <p:nvPr>
            <p:ph type="title" hasCustomPrompt="1"/>
          </p:nvPr>
        </p:nvSpPr>
        <p:spPr>
          <a:xfrm>
            <a:off x="475488" y="466344"/>
            <a:ext cx="11128052" cy="1224344"/>
          </a:xfrm>
        </p:spPr>
        <p:txBody>
          <a:bodyPr/>
          <a:lstStyle/>
          <a:p>
            <a:r>
              <a:rPr lang="en-US" dirty="0"/>
              <a:t>Heading</a:t>
            </a:r>
          </a:p>
        </p:txBody>
      </p:sp>
      <p:sp>
        <p:nvSpPr>
          <p:cNvPr id="10" name="Text Placeholder 2"/>
          <p:cNvSpPr>
            <a:spLocks noGrp="1"/>
          </p:cNvSpPr>
          <p:nvPr>
            <p:ph type="body" idx="11" hasCustomPrompt="1"/>
          </p:nvPr>
        </p:nvSpPr>
        <p:spPr>
          <a:xfrm>
            <a:off x="1593787" y="2197570"/>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1" name="Text Placeholder 2"/>
          <p:cNvSpPr>
            <a:spLocks noGrp="1"/>
          </p:cNvSpPr>
          <p:nvPr>
            <p:ph type="body" idx="1" hasCustomPrompt="1"/>
          </p:nvPr>
        </p:nvSpPr>
        <p:spPr>
          <a:xfrm>
            <a:off x="1593787" y="2500057"/>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16" name="Text Placeholder 2"/>
          <p:cNvSpPr>
            <a:spLocks noGrp="1"/>
          </p:cNvSpPr>
          <p:nvPr>
            <p:ph type="body" idx="12" hasCustomPrompt="1"/>
          </p:nvPr>
        </p:nvSpPr>
        <p:spPr>
          <a:xfrm>
            <a:off x="1593787" y="3870273"/>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7" name="Text Placeholder 2"/>
          <p:cNvSpPr>
            <a:spLocks noGrp="1"/>
          </p:cNvSpPr>
          <p:nvPr>
            <p:ph type="body" idx="13" hasCustomPrompt="1"/>
          </p:nvPr>
        </p:nvSpPr>
        <p:spPr>
          <a:xfrm>
            <a:off x="1593787" y="4172760"/>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19" name="Text Placeholder 2"/>
          <p:cNvSpPr>
            <a:spLocks noGrp="1"/>
          </p:cNvSpPr>
          <p:nvPr>
            <p:ph type="body" idx="14" hasCustomPrompt="1"/>
          </p:nvPr>
        </p:nvSpPr>
        <p:spPr>
          <a:xfrm>
            <a:off x="5544477" y="2197570"/>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0" name="Text Placeholder 2"/>
          <p:cNvSpPr>
            <a:spLocks noGrp="1"/>
          </p:cNvSpPr>
          <p:nvPr>
            <p:ph type="body" idx="15" hasCustomPrompt="1"/>
          </p:nvPr>
        </p:nvSpPr>
        <p:spPr>
          <a:xfrm>
            <a:off x="5544477" y="2500057"/>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22" name="Text Placeholder 2"/>
          <p:cNvSpPr>
            <a:spLocks noGrp="1"/>
          </p:cNvSpPr>
          <p:nvPr>
            <p:ph type="body" idx="16" hasCustomPrompt="1"/>
          </p:nvPr>
        </p:nvSpPr>
        <p:spPr>
          <a:xfrm>
            <a:off x="5544477" y="3870273"/>
            <a:ext cx="237066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3" name="Text Placeholder 2"/>
          <p:cNvSpPr>
            <a:spLocks noGrp="1"/>
          </p:cNvSpPr>
          <p:nvPr>
            <p:ph type="body" idx="17" hasCustomPrompt="1"/>
          </p:nvPr>
        </p:nvSpPr>
        <p:spPr>
          <a:xfrm>
            <a:off x="5544477" y="4172760"/>
            <a:ext cx="2370667"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Tree>
    <p:extLst>
      <p:ext uri="{BB962C8B-B14F-4D97-AF65-F5344CB8AC3E}">
        <p14:creationId xmlns:p14="http://schemas.microsoft.com/office/powerpoint/2010/main" val="204830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2F79A3"/>
        </a:solidFill>
        <a:effectLst/>
      </p:bgPr>
    </p:bg>
    <p:spTree>
      <p:nvGrpSpPr>
        <p:cNvPr id="1" name=""/>
        <p:cNvGrpSpPr/>
        <p:nvPr/>
      </p:nvGrpSpPr>
      <p:grpSpPr>
        <a:xfrm>
          <a:off x="0" y="0"/>
          <a:ext cx="0" cy="0"/>
          <a:chOff x="0" y="0"/>
          <a:chExt cx="0" cy="0"/>
        </a:xfrm>
      </p:grpSpPr>
      <p:sp>
        <p:nvSpPr>
          <p:cNvPr id="3" name="Freeform 2"/>
          <p:cNvSpPr/>
          <p:nvPr userDrawn="1"/>
        </p:nvSpPr>
        <p:spPr>
          <a:xfrm>
            <a:off x="-23149" y="-11575"/>
            <a:ext cx="12072395" cy="6875362"/>
          </a:xfrm>
          <a:custGeom>
            <a:avLst/>
            <a:gdLst>
              <a:gd name="connsiteX0" fmla="*/ 1689903 w 12072395"/>
              <a:gd name="connsiteY0" fmla="*/ 11575 h 6875362"/>
              <a:gd name="connsiteX1" fmla="*/ 5903088 w 12072395"/>
              <a:gd name="connsiteY1" fmla="*/ 3923818 h 6875362"/>
              <a:gd name="connsiteX2" fmla="*/ 7812911 w 12072395"/>
              <a:gd name="connsiteY2" fmla="*/ 0 h 6875362"/>
              <a:gd name="connsiteX3" fmla="*/ 12072395 w 12072395"/>
              <a:gd name="connsiteY3" fmla="*/ 0 h 6875362"/>
              <a:gd name="connsiteX4" fmla="*/ 8762035 w 12072395"/>
              <a:gd name="connsiteY4" fmla="*/ 6875362 h 6875362"/>
              <a:gd name="connsiteX5" fmla="*/ 3576577 w 12072395"/>
              <a:gd name="connsiteY5" fmla="*/ 6875362 h 6875362"/>
              <a:gd name="connsiteX6" fmla="*/ 0 w 12072395"/>
              <a:gd name="connsiteY6" fmla="*/ 3507129 h 6875362"/>
              <a:gd name="connsiteX7" fmla="*/ 0 w 12072395"/>
              <a:gd name="connsiteY7" fmla="*/ 0 h 6875362"/>
              <a:gd name="connsiteX8" fmla="*/ 1689903 w 12072395"/>
              <a:gd name="connsiteY8" fmla="*/ 11575 h 687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2395" h="6875362">
                <a:moveTo>
                  <a:pt x="1689903" y="11575"/>
                </a:moveTo>
                <a:lnTo>
                  <a:pt x="5903088" y="3923818"/>
                </a:lnTo>
                <a:lnTo>
                  <a:pt x="7812911" y="0"/>
                </a:lnTo>
                <a:lnTo>
                  <a:pt x="12072395" y="0"/>
                </a:lnTo>
                <a:lnTo>
                  <a:pt x="8762035" y="6875362"/>
                </a:lnTo>
                <a:lnTo>
                  <a:pt x="3576577" y="6875362"/>
                </a:lnTo>
                <a:lnTo>
                  <a:pt x="0" y="3507129"/>
                </a:lnTo>
                <a:lnTo>
                  <a:pt x="0" y="0"/>
                </a:lnTo>
                <a:lnTo>
                  <a:pt x="1689903" y="11575"/>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831850" y="1492278"/>
            <a:ext cx="10515600" cy="440795"/>
          </a:xfrm>
          <a:prstGeom prst="rect">
            <a:avLst/>
          </a:prstGeom>
        </p:spPr>
        <p:txBody>
          <a:bodyPr anchor="b">
            <a:normAutofit/>
          </a:bodyPr>
          <a:lstStyle>
            <a:lvl1pPr>
              <a:defRPr sz="2500"/>
            </a:lvl1pPr>
          </a:lstStyle>
          <a:p>
            <a:r>
              <a:rPr lang="en-US" dirty="0"/>
              <a:t>Heading</a:t>
            </a:r>
          </a:p>
        </p:txBody>
      </p:sp>
      <p:sp>
        <p:nvSpPr>
          <p:cNvPr id="5" name="Text Placeholder 2"/>
          <p:cNvSpPr>
            <a:spLocks noGrp="1"/>
          </p:cNvSpPr>
          <p:nvPr>
            <p:ph type="body" idx="1" hasCustomPrompt="1"/>
          </p:nvPr>
        </p:nvSpPr>
        <p:spPr>
          <a:xfrm>
            <a:off x="831850" y="2273259"/>
            <a:ext cx="4975200" cy="3213141"/>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buNone/>
            </a:pPr>
            <a:r>
              <a:rPr lang="en-US" sz="1200" dirty="0">
                <a:solidFill>
                  <a:schemeClr val="bg1">
                    <a:alpha val="90000"/>
                  </a:schemeClr>
                </a:solidFill>
                <a:latin typeface="Roboto" charset="0"/>
                <a:ea typeface="Roboto" charset="0"/>
                <a:cs typeface="Roboto" charset="0"/>
              </a:rPr>
              <a:t> 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
        <p:nvSpPr>
          <p:cNvPr id="6" name="Text Placeholder 2"/>
          <p:cNvSpPr>
            <a:spLocks noGrp="1"/>
          </p:cNvSpPr>
          <p:nvPr>
            <p:ph type="body" idx="10" hasCustomPrompt="1"/>
          </p:nvPr>
        </p:nvSpPr>
        <p:spPr>
          <a:xfrm>
            <a:off x="6372250" y="2273258"/>
            <a:ext cx="4975200" cy="3213143"/>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buNone/>
            </a:pPr>
            <a:r>
              <a:rPr lang="en-US" sz="1200" dirty="0">
                <a:solidFill>
                  <a:schemeClr val="bg1">
                    <a:alpha val="90000"/>
                  </a:schemeClr>
                </a:solidFill>
                <a:latin typeface="Roboto" charset="0"/>
                <a:ea typeface="Roboto" charset="0"/>
                <a:cs typeface="Roboto" charset="0"/>
              </a:rPr>
              <a:t> 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Tree>
    <p:extLst>
      <p:ext uri="{BB962C8B-B14F-4D97-AF65-F5344CB8AC3E}">
        <p14:creationId xmlns:p14="http://schemas.microsoft.com/office/powerpoint/2010/main" val="2080329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5" name="Полилиния 18"/>
          <p:cNvSpPr/>
          <p:nvPr userDrawn="1"/>
        </p:nvSpPr>
        <p:spPr>
          <a:xfrm>
            <a:off x="6139908" y="-2645020"/>
            <a:ext cx="6052092" cy="12103070"/>
          </a:xfrm>
          <a:custGeom>
            <a:avLst/>
            <a:gdLst>
              <a:gd name="connsiteX0" fmla="*/ 6085234 w 6085234"/>
              <a:gd name="connsiteY0" fmla="*/ 0 h 12169352"/>
              <a:gd name="connsiteX1" fmla="*/ 6085234 w 6085234"/>
              <a:gd name="connsiteY1" fmla="*/ 12168242 h 12169352"/>
              <a:gd name="connsiteX2" fmla="*/ 6061980 w 6085234"/>
              <a:gd name="connsiteY2" fmla="*/ 12169352 h 12169352"/>
              <a:gd name="connsiteX3" fmla="*/ 4545570 w 6085234"/>
              <a:gd name="connsiteY3" fmla="*/ 11541233 h 12169352"/>
              <a:gd name="connsiteX4" fmla="*/ 628118 w 6085234"/>
              <a:gd name="connsiteY4" fmla="*/ 7623783 h 12169352"/>
              <a:gd name="connsiteX5" fmla="*/ 0 w 6085234"/>
              <a:gd name="connsiteY5" fmla="*/ 6107372 h 12169352"/>
              <a:gd name="connsiteX6" fmla="*/ 628118 w 6085234"/>
              <a:gd name="connsiteY6" fmla="*/ 4590962 h 12169352"/>
              <a:gd name="connsiteX7" fmla="*/ 4592074 w 6085234"/>
              <a:gd name="connsiteY7" fmla="*/ 627008 h 12169352"/>
              <a:gd name="connsiteX8" fmla="*/ 5902926 w 6085234"/>
              <a:gd name="connsiteY8" fmla="*/ 8703 h 1216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234" h="12169352">
                <a:moveTo>
                  <a:pt x="6085234" y="0"/>
                </a:moveTo>
                <a:lnTo>
                  <a:pt x="6085234" y="12168242"/>
                </a:lnTo>
                <a:lnTo>
                  <a:pt x="6061980" y="12169352"/>
                </a:lnTo>
                <a:cubicBezTo>
                  <a:pt x="5513148" y="12169352"/>
                  <a:pt x="4964314" y="11959979"/>
                  <a:pt x="4545570" y="11541233"/>
                </a:cubicBezTo>
                <a:lnTo>
                  <a:pt x="628118" y="7623783"/>
                </a:lnTo>
                <a:cubicBezTo>
                  <a:pt x="209374" y="7205037"/>
                  <a:pt x="0" y="6656206"/>
                  <a:pt x="0" y="6107372"/>
                </a:cubicBezTo>
                <a:cubicBezTo>
                  <a:pt x="0" y="5558541"/>
                  <a:pt x="209374" y="5009707"/>
                  <a:pt x="628118" y="4590962"/>
                </a:cubicBezTo>
                <a:lnTo>
                  <a:pt x="4592074" y="627008"/>
                </a:lnTo>
                <a:cubicBezTo>
                  <a:pt x="4958474" y="260606"/>
                  <a:pt x="5424476" y="54503"/>
                  <a:pt x="5902926" y="8703"/>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6" name="Title 1"/>
          <p:cNvSpPr>
            <a:spLocks noGrp="1"/>
          </p:cNvSpPr>
          <p:nvPr>
            <p:ph type="title" hasCustomPrompt="1"/>
          </p:nvPr>
        </p:nvSpPr>
        <p:spPr>
          <a:xfrm>
            <a:off x="992272" y="3031958"/>
            <a:ext cx="10515600" cy="660926"/>
          </a:xfrm>
          <a:prstGeom prst="rect">
            <a:avLst/>
          </a:prstGeom>
        </p:spPr>
        <p:txBody>
          <a:bodyPr anchor="b">
            <a:normAutofit/>
          </a:bodyPr>
          <a:lstStyle>
            <a:lvl1pPr>
              <a:defRPr sz="3500" i="1" baseline="0"/>
            </a:lvl1pPr>
          </a:lstStyle>
          <a:p>
            <a:r>
              <a:rPr lang="en-US"/>
              <a:t>Section title 1</a:t>
            </a:r>
            <a:endParaRPr lang="en-US" dirty="0"/>
          </a:p>
        </p:txBody>
      </p:sp>
      <p:sp>
        <p:nvSpPr>
          <p:cNvPr id="7" name="Rectangle 6"/>
          <p:cNvSpPr/>
          <p:nvPr userDrawn="1"/>
        </p:nvSpPr>
        <p:spPr>
          <a:xfrm>
            <a:off x="0" y="2478505"/>
            <a:ext cx="708144" cy="1794424"/>
          </a:xfrm>
          <a:prstGeom prst="rect">
            <a:avLst/>
          </a:prstGeom>
          <a:solidFill>
            <a:srgbClr val="35B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794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3" name="Полилиния 14"/>
          <p:cNvSpPr/>
          <p:nvPr userDrawn="1"/>
        </p:nvSpPr>
        <p:spPr>
          <a:xfrm>
            <a:off x="4900248" y="860"/>
            <a:ext cx="6090480" cy="6857140"/>
          </a:xfrm>
          <a:custGeom>
            <a:avLst/>
            <a:gdLst>
              <a:gd name="connsiteX0" fmla="*/ 1 w 10627592"/>
              <a:gd name="connsiteY0" fmla="*/ 0 h 11965375"/>
              <a:gd name="connsiteX1" fmla="*/ 5750559 w 10627592"/>
              <a:gd name="connsiteY1" fmla="*/ 0 h 11965375"/>
              <a:gd name="connsiteX2" fmla="*/ 9845777 w 10627592"/>
              <a:gd name="connsiteY2" fmla="*/ 4095219 h 11965375"/>
              <a:gd name="connsiteX3" fmla="*/ 9845777 w 10627592"/>
              <a:gd name="connsiteY3" fmla="*/ 7870156 h 11965375"/>
              <a:gd name="connsiteX4" fmla="*/ 5750559 w 10627592"/>
              <a:gd name="connsiteY4" fmla="*/ 11965375 h 11965375"/>
              <a:gd name="connsiteX5" fmla="*/ 0 w 10627592"/>
              <a:gd name="connsiteY5" fmla="*/ 11965375 h 11965375"/>
              <a:gd name="connsiteX6" fmla="*/ 4095218 w 10627592"/>
              <a:gd name="connsiteY6" fmla="*/ 7870156 h 11965375"/>
              <a:gd name="connsiteX7" fmla="*/ 4095219 w 10627592"/>
              <a:gd name="connsiteY7" fmla="*/ 4095219 h 119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592" h="11965375">
                <a:moveTo>
                  <a:pt x="1" y="0"/>
                </a:moveTo>
                <a:lnTo>
                  <a:pt x="5750559" y="0"/>
                </a:lnTo>
                <a:lnTo>
                  <a:pt x="9845777" y="4095219"/>
                </a:lnTo>
                <a:cubicBezTo>
                  <a:pt x="10888197" y="5137640"/>
                  <a:pt x="10888197" y="6827735"/>
                  <a:pt x="9845777" y="7870156"/>
                </a:cubicBezTo>
                <a:lnTo>
                  <a:pt x="5750559" y="11965375"/>
                </a:lnTo>
                <a:lnTo>
                  <a:pt x="0" y="11965375"/>
                </a:lnTo>
                <a:lnTo>
                  <a:pt x="4095218" y="7870156"/>
                </a:lnTo>
                <a:cubicBezTo>
                  <a:pt x="5137639" y="6827736"/>
                  <a:pt x="5137639" y="5137638"/>
                  <a:pt x="4095219" y="4095219"/>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solidFill>
                <a:schemeClr val="bg1"/>
              </a:solidFill>
            </a:endParaRPr>
          </a:p>
        </p:txBody>
      </p:sp>
      <p:sp>
        <p:nvSpPr>
          <p:cNvPr id="4" name="Title 1"/>
          <p:cNvSpPr>
            <a:spLocks noGrp="1"/>
          </p:cNvSpPr>
          <p:nvPr>
            <p:ph type="title" hasCustomPrompt="1"/>
          </p:nvPr>
        </p:nvSpPr>
        <p:spPr>
          <a:xfrm>
            <a:off x="992272" y="3031958"/>
            <a:ext cx="10515600" cy="660926"/>
          </a:xfrm>
          <a:prstGeom prst="rect">
            <a:avLst/>
          </a:prstGeom>
        </p:spPr>
        <p:txBody>
          <a:bodyPr anchor="b">
            <a:normAutofit/>
          </a:bodyPr>
          <a:lstStyle>
            <a:lvl1pPr>
              <a:defRPr sz="3500" i="1" baseline="0"/>
            </a:lvl1pPr>
          </a:lstStyle>
          <a:p>
            <a:r>
              <a:rPr lang="en-US" dirty="0"/>
              <a:t>Section title 2</a:t>
            </a:r>
          </a:p>
        </p:txBody>
      </p:sp>
      <p:sp>
        <p:nvSpPr>
          <p:cNvPr id="5" name="Rectangle 4"/>
          <p:cNvSpPr/>
          <p:nvPr userDrawn="1"/>
        </p:nvSpPr>
        <p:spPr>
          <a:xfrm>
            <a:off x="0" y="2478505"/>
            <a:ext cx="708144" cy="1794424"/>
          </a:xfrm>
          <a:prstGeom prst="rect">
            <a:avLst/>
          </a:prstGeom>
          <a:solidFill>
            <a:srgbClr val="35B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62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Полилиния 24"/>
          <p:cNvSpPr/>
          <p:nvPr userDrawn="1"/>
        </p:nvSpPr>
        <p:spPr>
          <a:xfrm>
            <a:off x="-1" y="0"/>
            <a:ext cx="9028253" cy="6874454"/>
          </a:xfrm>
          <a:custGeom>
            <a:avLst/>
            <a:gdLst>
              <a:gd name="connsiteX0" fmla="*/ 0 w 18015370"/>
              <a:gd name="connsiteY0" fmla="*/ 0 h 13717587"/>
              <a:gd name="connsiteX1" fmla="*/ 7465573 w 18015370"/>
              <a:gd name="connsiteY1" fmla="*/ 0 h 13717587"/>
              <a:gd name="connsiteX2" fmla="*/ 15954192 w 18015370"/>
              <a:gd name="connsiteY2" fmla="*/ 8154389 h 13717587"/>
              <a:gd name="connsiteX3" fmla="*/ 18015370 w 18015370"/>
              <a:gd name="connsiteY3" fmla="*/ 12934585 h 13717587"/>
              <a:gd name="connsiteX4" fmla="*/ 17983162 w 18015370"/>
              <a:gd name="connsiteY4" fmla="*/ 13582567 h 13717587"/>
              <a:gd name="connsiteX5" fmla="*/ 17966310 w 18015370"/>
              <a:gd name="connsiteY5" fmla="*/ 13717587 h 13717587"/>
              <a:gd name="connsiteX6" fmla="*/ 0 w 18015370"/>
              <a:gd name="connsiteY6" fmla="*/ 13717587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5370" h="13717587">
                <a:moveTo>
                  <a:pt x="0" y="0"/>
                </a:moveTo>
                <a:lnTo>
                  <a:pt x="7465573" y="0"/>
                </a:lnTo>
                <a:lnTo>
                  <a:pt x="15954192" y="8154389"/>
                </a:lnTo>
                <a:cubicBezTo>
                  <a:pt x="17328306" y="9474405"/>
                  <a:pt x="18015370" y="11204491"/>
                  <a:pt x="18015370" y="12934585"/>
                </a:cubicBezTo>
                <a:cubicBezTo>
                  <a:pt x="18015370" y="13150845"/>
                  <a:pt x="18004634" y="13367107"/>
                  <a:pt x="17983162" y="13582567"/>
                </a:cubicBezTo>
                <a:lnTo>
                  <a:pt x="17966310" y="13717587"/>
                </a:lnTo>
                <a:lnTo>
                  <a:pt x="0" y="13717587"/>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p>
        </p:txBody>
      </p:sp>
      <p:sp>
        <p:nvSpPr>
          <p:cNvPr id="4" name="Title 1"/>
          <p:cNvSpPr>
            <a:spLocks noGrp="1"/>
          </p:cNvSpPr>
          <p:nvPr>
            <p:ph type="title" hasCustomPrompt="1"/>
          </p:nvPr>
        </p:nvSpPr>
        <p:spPr>
          <a:xfrm>
            <a:off x="992272" y="3031958"/>
            <a:ext cx="10515600" cy="660926"/>
          </a:xfrm>
          <a:prstGeom prst="rect">
            <a:avLst/>
          </a:prstGeom>
        </p:spPr>
        <p:txBody>
          <a:bodyPr anchor="b">
            <a:normAutofit/>
          </a:bodyPr>
          <a:lstStyle>
            <a:lvl1pPr>
              <a:defRPr sz="3500" i="1" baseline="0"/>
            </a:lvl1pPr>
          </a:lstStyle>
          <a:p>
            <a:r>
              <a:rPr lang="en-US" dirty="0"/>
              <a:t>Section title 3</a:t>
            </a:r>
          </a:p>
        </p:txBody>
      </p:sp>
      <p:sp>
        <p:nvSpPr>
          <p:cNvPr id="5" name="Rectangle 4"/>
          <p:cNvSpPr/>
          <p:nvPr userDrawn="1"/>
        </p:nvSpPr>
        <p:spPr>
          <a:xfrm>
            <a:off x="0" y="2478505"/>
            <a:ext cx="708144" cy="1794424"/>
          </a:xfrm>
          <a:prstGeom prst="rect">
            <a:avLst/>
          </a:prstGeom>
          <a:solidFill>
            <a:srgbClr val="35B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611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Heading and 3 Paragraphs with Icons">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52692" y="1374272"/>
            <a:ext cx="4975200" cy="759327"/>
          </a:xfrm>
          <a:prstGeom prst="rect">
            <a:avLst/>
          </a:prstGeom>
        </p:spPr>
        <p:txBody>
          <a:bodyPr anchor="b">
            <a:normAutofit/>
          </a:bodyPr>
          <a:lstStyle>
            <a:lvl1pPr>
              <a:defRPr sz="4000" baseline="0"/>
            </a:lvl1pPr>
          </a:lstStyle>
          <a:p>
            <a:r>
              <a:rPr lang="en-US"/>
              <a:t>Big Bold Heading</a:t>
            </a:r>
            <a:endParaRPr lang="en-US" dirty="0"/>
          </a:p>
        </p:txBody>
      </p:sp>
      <p:sp>
        <p:nvSpPr>
          <p:cNvPr id="4" name="Text Placeholder 2"/>
          <p:cNvSpPr>
            <a:spLocks noGrp="1"/>
          </p:cNvSpPr>
          <p:nvPr>
            <p:ph type="body" idx="1" hasCustomPrompt="1"/>
          </p:nvPr>
        </p:nvSpPr>
        <p:spPr>
          <a:xfrm>
            <a:off x="1152692" y="2305342"/>
            <a:ext cx="4975200" cy="3213141"/>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buNone/>
            </a:pPr>
            <a:r>
              <a:rPr lang="en-US" sz="1200" dirty="0">
                <a:solidFill>
                  <a:schemeClr val="bg1">
                    <a:alpha val="90000"/>
                  </a:schemeClr>
                </a:solidFill>
                <a:latin typeface="Roboto" charset="0"/>
                <a:ea typeface="Roboto" charset="0"/>
                <a:cs typeface="Roboto" charset="0"/>
              </a:rPr>
              <a:t> 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
        <p:nvSpPr>
          <p:cNvPr id="5" name="Text Placeholder 2"/>
          <p:cNvSpPr>
            <a:spLocks noGrp="1"/>
          </p:cNvSpPr>
          <p:nvPr>
            <p:ph type="body" idx="10" hasCustomPrompt="1"/>
          </p:nvPr>
        </p:nvSpPr>
        <p:spPr>
          <a:xfrm>
            <a:off x="7906418" y="1700980"/>
            <a:ext cx="2986171" cy="51220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6" name="Text Placeholder 2"/>
          <p:cNvSpPr>
            <a:spLocks noGrp="1"/>
          </p:cNvSpPr>
          <p:nvPr>
            <p:ph type="body" idx="11" hasCustomPrompt="1"/>
          </p:nvPr>
        </p:nvSpPr>
        <p:spPr>
          <a:xfrm>
            <a:off x="7906418" y="1374272"/>
            <a:ext cx="2986821"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7" name="Text Placeholder 2"/>
          <p:cNvSpPr>
            <a:spLocks noGrp="1"/>
          </p:cNvSpPr>
          <p:nvPr>
            <p:ph type="body" idx="12" hasCustomPrompt="1"/>
          </p:nvPr>
        </p:nvSpPr>
        <p:spPr>
          <a:xfrm>
            <a:off x="7906418" y="2904138"/>
            <a:ext cx="2986171" cy="51220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8" name="Text Placeholder 2"/>
          <p:cNvSpPr>
            <a:spLocks noGrp="1"/>
          </p:cNvSpPr>
          <p:nvPr>
            <p:ph type="body" idx="13" hasCustomPrompt="1"/>
          </p:nvPr>
        </p:nvSpPr>
        <p:spPr>
          <a:xfrm>
            <a:off x="7906418" y="2577430"/>
            <a:ext cx="2986821"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9" name="Picture Placeholder 2"/>
          <p:cNvSpPr>
            <a:spLocks noGrp="1"/>
          </p:cNvSpPr>
          <p:nvPr>
            <p:ph type="pic" idx="15" hasCustomPrompt="1"/>
          </p:nvPr>
        </p:nvSpPr>
        <p:spPr>
          <a:xfrm>
            <a:off x="7134854" y="137427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0" name="Picture Placeholder 2"/>
          <p:cNvSpPr>
            <a:spLocks noGrp="1"/>
          </p:cNvSpPr>
          <p:nvPr>
            <p:ph type="pic" idx="16" hasCustomPrompt="1"/>
          </p:nvPr>
        </p:nvSpPr>
        <p:spPr>
          <a:xfrm>
            <a:off x="7134854" y="2577430"/>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1" name="Text Placeholder 2"/>
          <p:cNvSpPr>
            <a:spLocks noGrp="1"/>
          </p:cNvSpPr>
          <p:nvPr>
            <p:ph type="body" idx="17" hasCustomPrompt="1"/>
          </p:nvPr>
        </p:nvSpPr>
        <p:spPr>
          <a:xfrm>
            <a:off x="7906418" y="4059223"/>
            <a:ext cx="2986171" cy="51220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12" name="Text Placeholder 2"/>
          <p:cNvSpPr>
            <a:spLocks noGrp="1"/>
          </p:cNvSpPr>
          <p:nvPr>
            <p:ph type="body" idx="18" hasCustomPrompt="1"/>
          </p:nvPr>
        </p:nvSpPr>
        <p:spPr>
          <a:xfrm>
            <a:off x="7906418" y="3732515"/>
            <a:ext cx="2986821"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5" name="Picture Placeholder 2"/>
          <p:cNvSpPr>
            <a:spLocks noGrp="1"/>
          </p:cNvSpPr>
          <p:nvPr>
            <p:ph type="pic" idx="21" hasCustomPrompt="1"/>
          </p:nvPr>
        </p:nvSpPr>
        <p:spPr>
          <a:xfrm>
            <a:off x="7134854" y="37325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491709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with 3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292" y="466344"/>
            <a:ext cx="5400575" cy="1224344"/>
          </a:xfrm>
        </p:spPr>
        <p:txBody>
          <a:bodyPr/>
          <a:lstStyle/>
          <a:p>
            <a:r>
              <a:rPr lang="en-US" dirty="0"/>
              <a:t>Heading</a:t>
            </a:r>
          </a:p>
        </p:txBody>
      </p:sp>
      <p:sp>
        <p:nvSpPr>
          <p:cNvPr id="6" name="Полилиния 10"/>
          <p:cNvSpPr/>
          <p:nvPr userDrawn="1"/>
        </p:nvSpPr>
        <p:spPr>
          <a:xfrm rot="5400000" flipH="1">
            <a:off x="8304814" y="-1224700"/>
            <a:ext cx="2662486" cy="5111885"/>
          </a:xfrm>
          <a:custGeom>
            <a:avLst/>
            <a:gdLst>
              <a:gd name="connsiteX0" fmla="*/ 7703250 w 7703250"/>
              <a:gd name="connsiteY0" fmla="*/ 0 h 14789986"/>
              <a:gd name="connsiteX1" fmla="*/ 7703250 w 7703250"/>
              <a:gd name="connsiteY1" fmla="*/ 14789986 h 14789986"/>
              <a:gd name="connsiteX2" fmla="*/ 1336545 w 7703250"/>
              <a:gd name="connsiteY2" fmla="*/ 8423282 h 14789986"/>
              <a:gd name="connsiteX3" fmla="*/ 1336545 w 7703250"/>
              <a:gd name="connsiteY3" fmla="*/ 1969881 h 14789986"/>
              <a:gd name="connsiteX4" fmla="*/ 3306428 w 7703250"/>
              <a:gd name="connsiteY4" fmla="*/ 0 h 1478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250" h="14789986">
                <a:moveTo>
                  <a:pt x="7703250" y="0"/>
                </a:moveTo>
                <a:lnTo>
                  <a:pt x="7703250" y="14789986"/>
                </a:lnTo>
                <a:lnTo>
                  <a:pt x="1336545" y="8423282"/>
                </a:lnTo>
                <a:cubicBezTo>
                  <a:pt x="-445514" y="6641226"/>
                  <a:pt x="-445514" y="3751940"/>
                  <a:pt x="1336545" y="1969881"/>
                </a:cubicBezTo>
                <a:lnTo>
                  <a:pt x="3306428" y="0"/>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7" name="Text Placeholder 2"/>
          <p:cNvSpPr>
            <a:spLocks noGrp="1"/>
          </p:cNvSpPr>
          <p:nvPr>
            <p:ph type="body" idx="11" hasCustomPrompt="1"/>
          </p:nvPr>
        </p:nvSpPr>
        <p:spPr>
          <a:xfrm>
            <a:off x="8189316" y="845092"/>
            <a:ext cx="2791883" cy="181739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grpSp>
        <p:nvGrpSpPr>
          <p:cNvPr id="8" name="Group 7"/>
          <p:cNvGrpSpPr/>
          <p:nvPr userDrawn="1"/>
        </p:nvGrpSpPr>
        <p:grpSpPr>
          <a:xfrm>
            <a:off x="619580" y="3167680"/>
            <a:ext cx="347666" cy="342704"/>
            <a:chOff x="946501" y="3037018"/>
            <a:chExt cx="347666" cy="342704"/>
          </a:xfrm>
        </p:grpSpPr>
        <p:sp>
          <p:nvSpPr>
            <p:cNvPr id="9" name="Oval 8"/>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11" name="Group 10"/>
          <p:cNvGrpSpPr/>
          <p:nvPr userDrawn="1"/>
        </p:nvGrpSpPr>
        <p:grpSpPr>
          <a:xfrm>
            <a:off x="7748513" y="912824"/>
            <a:ext cx="347666" cy="342704"/>
            <a:chOff x="946501" y="3037018"/>
            <a:chExt cx="347666" cy="342704"/>
          </a:xfrm>
        </p:grpSpPr>
        <p:sp>
          <p:nvSpPr>
            <p:cNvPr id="12" name="Oval 11"/>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nvGrpSpPr>
          <p:cNvPr id="14" name="Group 13"/>
          <p:cNvGrpSpPr/>
          <p:nvPr userDrawn="1"/>
        </p:nvGrpSpPr>
        <p:grpSpPr>
          <a:xfrm>
            <a:off x="6661915" y="4844556"/>
            <a:ext cx="347666" cy="342704"/>
            <a:chOff x="946501" y="3037018"/>
            <a:chExt cx="347666" cy="342704"/>
          </a:xfrm>
        </p:grpSpPr>
        <p:sp>
          <p:nvSpPr>
            <p:cNvPr id="15" name="Oval 14"/>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sp>
        <p:nvSpPr>
          <p:cNvPr id="18" name="Text Placeholder 2"/>
          <p:cNvSpPr>
            <a:spLocks noGrp="1"/>
          </p:cNvSpPr>
          <p:nvPr>
            <p:ph type="body" idx="12" hasCustomPrompt="1"/>
          </p:nvPr>
        </p:nvSpPr>
        <p:spPr>
          <a:xfrm>
            <a:off x="1051027" y="3096847"/>
            <a:ext cx="2791883" cy="181739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
        <p:nvSpPr>
          <p:cNvPr id="21" name="Text Placeholder 2"/>
          <p:cNvSpPr>
            <a:spLocks noGrp="1"/>
          </p:cNvSpPr>
          <p:nvPr>
            <p:ph type="body" idx="13" hasCustomPrompt="1"/>
          </p:nvPr>
        </p:nvSpPr>
        <p:spPr>
          <a:xfrm>
            <a:off x="7130912" y="4765552"/>
            <a:ext cx="2791883" cy="1245781"/>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p:txBody>
      </p:sp>
    </p:spTree>
    <p:extLst>
      <p:ext uri="{BB962C8B-B14F-4D97-AF65-F5344CB8AC3E}">
        <p14:creationId xmlns:p14="http://schemas.microsoft.com/office/powerpoint/2010/main" val="1164474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Slide 2">
    <p:bg>
      <p:bgPr>
        <a:solidFill>
          <a:srgbClr val="2F79A3"/>
        </a:solidFill>
        <a:effectLst/>
      </p:bgPr>
    </p:bg>
    <p:spTree>
      <p:nvGrpSpPr>
        <p:cNvPr id="1" name=""/>
        <p:cNvGrpSpPr/>
        <p:nvPr/>
      </p:nvGrpSpPr>
      <p:grpSpPr>
        <a:xfrm>
          <a:off x="0" y="0"/>
          <a:ext cx="0" cy="0"/>
          <a:chOff x="0" y="0"/>
          <a:chExt cx="0" cy="0"/>
        </a:xfrm>
      </p:grpSpPr>
      <p:sp>
        <p:nvSpPr>
          <p:cNvPr id="3" name="Полилиния 33"/>
          <p:cNvSpPr/>
          <p:nvPr userDrawn="1"/>
        </p:nvSpPr>
        <p:spPr>
          <a:xfrm>
            <a:off x="-1794652" y="0"/>
            <a:ext cx="7097708" cy="6858000"/>
          </a:xfrm>
          <a:custGeom>
            <a:avLst/>
            <a:gdLst>
              <a:gd name="connsiteX0" fmla="*/ 13852354 w 13852354"/>
              <a:gd name="connsiteY0" fmla="*/ 0 h 13717587"/>
              <a:gd name="connsiteX1" fmla="*/ 8917069 w 13852354"/>
              <a:gd name="connsiteY1" fmla="*/ 4935288 h 13717587"/>
              <a:gd name="connsiteX2" fmla="*/ 8917069 w 13852354"/>
              <a:gd name="connsiteY2" fmla="*/ 8842208 h 13717587"/>
              <a:gd name="connsiteX3" fmla="*/ 13792449 w 13852354"/>
              <a:gd name="connsiteY3" fmla="*/ 13717586 h 13717587"/>
              <a:gd name="connsiteX4" fmla="*/ 1 w 13852354"/>
              <a:gd name="connsiteY4" fmla="*/ 13717587 h 13717587"/>
              <a:gd name="connsiteX5" fmla="*/ 0 w 13852354"/>
              <a:gd name="connsiteY5" fmla="*/ 0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2354" h="13717587">
                <a:moveTo>
                  <a:pt x="13852354" y="0"/>
                </a:moveTo>
                <a:lnTo>
                  <a:pt x="8917069" y="4935288"/>
                </a:lnTo>
                <a:cubicBezTo>
                  <a:pt x="7838205" y="6014152"/>
                  <a:pt x="7838204" y="7763341"/>
                  <a:pt x="8917069" y="8842208"/>
                </a:cubicBezTo>
                <a:lnTo>
                  <a:pt x="13792449" y="13717586"/>
                </a:lnTo>
                <a:lnTo>
                  <a:pt x="1" y="13717587"/>
                </a:lnTo>
                <a:lnTo>
                  <a:pt x="0" y="0"/>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p>
        </p:txBody>
      </p:sp>
      <p:sp>
        <p:nvSpPr>
          <p:cNvPr id="4" name="Title 1"/>
          <p:cNvSpPr>
            <a:spLocks noGrp="1"/>
          </p:cNvSpPr>
          <p:nvPr>
            <p:ph type="title" hasCustomPrompt="1"/>
          </p:nvPr>
        </p:nvSpPr>
        <p:spPr>
          <a:xfrm>
            <a:off x="831850" y="2662988"/>
            <a:ext cx="10515600" cy="1190317"/>
          </a:xfrm>
          <a:prstGeom prst="rect">
            <a:avLst/>
          </a:prstGeom>
        </p:spPr>
        <p:txBody>
          <a:bodyPr anchor="b">
            <a:normAutofit/>
          </a:bodyPr>
          <a:lstStyle>
            <a:lvl1pPr algn="r">
              <a:defRPr sz="3500" b="0" i="1" baseline="0"/>
            </a:lvl1pPr>
          </a:lstStyle>
          <a:p>
            <a:r>
              <a:rPr lang="en-US" dirty="0"/>
              <a:t>“Edit this text and include</a:t>
            </a:r>
            <a:br>
              <a:rPr lang="en-US" dirty="0"/>
            </a:br>
            <a:r>
              <a:rPr lang="en-US" dirty="0"/>
              <a:t>a quote of your choice”.</a:t>
            </a:r>
          </a:p>
        </p:txBody>
      </p:sp>
      <p:cxnSp>
        <p:nvCxnSpPr>
          <p:cNvPr id="5" name="Straight Connector 4"/>
          <p:cNvCxnSpPr/>
          <p:nvPr userDrawn="1"/>
        </p:nvCxnSpPr>
        <p:spPr>
          <a:xfrm>
            <a:off x="10567271" y="4087189"/>
            <a:ext cx="7801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388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and Paragraph">
    <p:spTree>
      <p:nvGrpSpPr>
        <p:cNvPr id="1" name=""/>
        <p:cNvGrpSpPr/>
        <p:nvPr/>
      </p:nvGrpSpPr>
      <p:grpSpPr>
        <a:xfrm>
          <a:off x="0" y="0"/>
          <a:ext cx="0" cy="0"/>
          <a:chOff x="0" y="0"/>
          <a:chExt cx="0" cy="0"/>
        </a:xfrm>
      </p:grpSpPr>
      <p:sp>
        <p:nvSpPr>
          <p:cNvPr id="3" name="Freeform 2"/>
          <p:cNvSpPr/>
          <p:nvPr userDrawn="1"/>
        </p:nvSpPr>
        <p:spPr>
          <a:xfrm flipH="1">
            <a:off x="8437708" y="-7495"/>
            <a:ext cx="3762530" cy="6872990"/>
          </a:xfrm>
          <a:custGeom>
            <a:avLst/>
            <a:gdLst>
              <a:gd name="connsiteX0" fmla="*/ 3762531 w 3762531"/>
              <a:gd name="connsiteY0" fmla="*/ 0 h 6872990"/>
              <a:gd name="connsiteX1" fmla="*/ 1349115 w 3762531"/>
              <a:gd name="connsiteY1" fmla="*/ 6872990 h 6872990"/>
              <a:gd name="connsiteX2" fmla="*/ 0 w 3762531"/>
              <a:gd name="connsiteY2" fmla="*/ 6858000 h 6872990"/>
              <a:gd name="connsiteX3" fmla="*/ 0 w 3762531"/>
              <a:gd name="connsiteY3" fmla="*/ 4834328 h 6872990"/>
              <a:gd name="connsiteX4" fmla="*/ 502170 w 3762531"/>
              <a:gd name="connsiteY4" fmla="*/ 5463915 h 6872990"/>
              <a:gd name="connsiteX5" fmla="*/ 2428406 w 3762531"/>
              <a:gd name="connsiteY5" fmla="*/ 7495 h 6872990"/>
              <a:gd name="connsiteX6" fmla="*/ 3755036 w 3762531"/>
              <a:gd name="connsiteY6" fmla="*/ 7495 h 687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531" h="6872990">
                <a:moveTo>
                  <a:pt x="3762531" y="0"/>
                </a:moveTo>
                <a:lnTo>
                  <a:pt x="1349115" y="6872990"/>
                </a:lnTo>
                <a:lnTo>
                  <a:pt x="0" y="6858000"/>
                </a:lnTo>
                <a:lnTo>
                  <a:pt x="0" y="4834328"/>
                </a:lnTo>
                <a:lnTo>
                  <a:pt x="502170" y="5463915"/>
                </a:lnTo>
                <a:lnTo>
                  <a:pt x="2428406" y="7495"/>
                </a:lnTo>
                <a:lnTo>
                  <a:pt x="3755036" y="7495"/>
                </a:lnTo>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831850" y="1625072"/>
            <a:ext cx="6703483" cy="440795"/>
          </a:xfrm>
          <a:prstGeom prst="rect">
            <a:avLst/>
          </a:prstGeom>
        </p:spPr>
        <p:txBody>
          <a:bodyPr anchor="b">
            <a:normAutofit/>
          </a:bodyPr>
          <a:lstStyle>
            <a:lvl1pPr>
              <a:defRPr sz="2200"/>
            </a:lvl1pPr>
          </a:lstStyle>
          <a:p>
            <a:r>
              <a:rPr lang="en-US" dirty="0"/>
              <a:t>Heading</a:t>
            </a:r>
          </a:p>
        </p:txBody>
      </p:sp>
      <p:sp>
        <p:nvSpPr>
          <p:cNvPr id="5" name="Text Placeholder 2"/>
          <p:cNvSpPr>
            <a:spLocks noGrp="1"/>
          </p:cNvSpPr>
          <p:nvPr>
            <p:ph type="body" idx="1" hasCustomPrompt="1"/>
          </p:nvPr>
        </p:nvSpPr>
        <p:spPr>
          <a:xfrm>
            <a:off x="831850" y="2540000"/>
            <a:ext cx="6703483" cy="3047999"/>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lgn="just">
              <a:buNone/>
            </a:pPr>
            <a:r>
              <a:rPr lang="en-US" sz="1200" dirty="0">
                <a:solidFill>
                  <a:schemeClr val="bg1">
                    <a:alpha val="90000"/>
                  </a:schemeClr>
                </a:solidFill>
                <a:latin typeface="Roboto" charset="0"/>
                <a:ea typeface="Roboto" charset="0"/>
                <a:cs typeface="Roboto" charset="0"/>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humor and the like).</a:t>
            </a:r>
          </a:p>
        </p:txBody>
      </p:sp>
      <p:cxnSp>
        <p:nvCxnSpPr>
          <p:cNvPr id="6" name="Straight Connector 5"/>
          <p:cNvCxnSpPr/>
          <p:nvPr userDrawn="1"/>
        </p:nvCxnSpPr>
        <p:spPr>
          <a:xfrm flipH="1">
            <a:off x="831850" y="2302933"/>
            <a:ext cx="6703483" cy="0"/>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863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63750" y="2662988"/>
            <a:ext cx="8051800" cy="1190317"/>
          </a:xfrm>
          <a:prstGeom prst="rect">
            <a:avLst/>
          </a:prstGeom>
        </p:spPr>
        <p:txBody>
          <a:bodyPr anchor="b">
            <a:normAutofit/>
          </a:bodyPr>
          <a:lstStyle>
            <a:lvl1pPr algn="ctr">
              <a:defRPr sz="3500" b="1" i="1" baseline="0"/>
            </a:lvl1pPr>
          </a:lstStyle>
          <a:p>
            <a:r>
              <a:rPr lang="en-US" dirty="0"/>
              <a:t>“Edit this text and include</a:t>
            </a:r>
            <a:br>
              <a:rPr lang="en-US" dirty="0"/>
            </a:br>
            <a:r>
              <a:rPr lang="en-US" dirty="0"/>
              <a:t>a quote of your choice”.</a:t>
            </a:r>
          </a:p>
        </p:txBody>
      </p:sp>
      <p:sp>
        <p:nvSpPr>
          <p:cNvPr id="4" name="Rectangle 3"/>
          <p:cNvSpPr/>
          <p:nvPr userDrawn="1"/>
        </p:nvSpPr>
        <p:spPr>
          <a:xfrm>
            <a:off x="2063750" y="1791392"/>
            <a:ext cx="8064500" cy="3168650"/>
          </a:xfrm>
          <a:prstGeom prst="rect">
            <a:avLst/>
          </a:prstGeom>
          <a:noFill/>
          <a:ln w="38100">
            <a:solidFill>
              <a:srgbClr val="35B2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20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 Paragraphs and Numbers">
    <p:spTree>
      <p:nvGrpSpPr>
        <p:cNvPr id="1" name=""/>
        <p:cNvGrpSpPr/>
        <p:nvPr/>
      </p:nvGrpSpPr>
      <p:grpSpPr>
        <a:xfrm>
          <a:off x="0" y="0"/>
          <a:ext cx="0" cy="0"/>
          <a:chOff x="0" y="0"/>
          <a:chExt cx="0" cy="0"/>
        </a:xfrm>
      </p:grpSpPr>
      <p:sp>
        <p:nvSpPr>
          <p:cNvPr id="31" name="Title 1"/>
          <p:cNvSpPr>
            <a:spLocks noGrp="1"/>
          </p:cNvSpPr>
          <p:nvPr>
            <p:ph type="title" hasCustomPrompt="1"/>
          </p:nvPr>
        </p:nvSpPr>
        <p:spPr>
          <a:xfrm>
            <a:off x="475488" y="466344"/>
            <a:ext cx="11128052" cy="1224344"/>
          </a:xfrm>
        </p:spPr>
        <p:txBody>
          <a:bodyPr/>
          <a:lstStyle/>
          <a:p>
            <a:r>
              <a:rPr lang="en-US" dirty="0"/>
              <a:t>Heading</a:t>
            </a:r>
          </a:p>
        </p:txBody>
      </p:sp>
      <p:sp>
        <p:nvSpPr>
          <p:cNvPr id="32" name="Content Placeholder 2"/>
          <p:cNvSpPr>
            <a:spLocks noGrp="1"/>
          </p:cNvSpPr>
          <p:nvPr>
            <p:ph idx="1" hasCustomPrompt="1"/>
          </p:nvPr>
        </p:nvSpPr>
        <p:spPr>
          <a:xfrm>
            <a:off x="2385341" y="2208476"/>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01</a:t>
            </a:r>
          </a:p>
        </p:txBody>
      </p:sp>
      <p:sp>
        <p:nvSpPr>
          <p:cNvPr id="33" name="Полилиния 14"/>
          <p:cNvSpPr/>
          <p:nvPr userDrawn="1"/>
        </p:nvSpPr>
        <p:spPr>
          <a:xfrm>
            <a:off x="6791178" y="860"/>
            <a:ext cx="6090480" cy="6857140"/>
          </a:xfrm>
          <a:custGeom>
            <a:avLst/>
            <a:gdLst>
              <a:gd name="connsiteX0" fmla="*/ 1 w 10627592"/>
              <a:gd name="connsiteY0" fmla="*/ 0 h 11965375"/>
              <a:gd name="connsiteX1" fmla="*/ 5750559 w 10627592"/>
              <a:gd name="connsiteY1" fmla="*/ 0 h 11965375"/>
              <a:gd name="connsiteX2" fmla="*/ 9845777 w 10627592"/>
              <a:gd name="connsiteY2" fmla="*/ 4095219 h 11965375"/>
              <a:gd name="connsiteX3" fmla="*/ 9845777 w 10627592"/>
              <a:gd name="connsiteY3" fmla="*/ 7870156 h 11965375"/>
              <a:gd name="connsiteX4" fmla="*/ 5750559 w 10627592"/>
              <a:gd name="connsiteY4" fmla="*/ 11965375 h 11965375"/>
              <a:gd name="connsiteX5" fmla="*/ 0 w 10627592"/>
              <a:gd name="connsiteY5" fmla="*/ 11965375 h 11965375"/>
              <a:gd name="connsiteX6" fmla="*/ 4095218 w 10627592"/>
              <a:gd name="connsiteY6" fmla="*/ 7870156 h 11965375"/>
              <a:gd name="connsiteX7" fmla="*/ 4095219 w 10627592"/>
              <a:gd name="connsiteY7" fmla="*/ 4095219 h 119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592" h="11965375">
                <a:moveTo>
                  <a:pt x="1" y="0"/>
                </a:moveTo>
                <a:lnTo>
                  <a:pt x="5750559" y="0"/>
                </a:lnTo>
                <a:lnTo>
                  <a:pt x="9845777" y="4095219"/>
                </a:lnTo>
                <a:cubicBezTo>
                  <a:pt x="10888197" y="5137640"/>
                  <a:pt x="10888197" y="6827735"/>
                  <a:pt x="9845777" y="7870156"/>
                </a:cubicBezTo>
                <a:lnTo>
                  <a:pt x="5750559" y="11965375"/>
                </a:lnTo>
                <a:lnTo>
                  <a:pt x="0" y="11965375"/>
                </a:lnTo>
                <a:lnTo>
                  <a:pt x="4095218" y="7870156"/>
                </a:lnTo>
                <a:cubicBezTo>
                  <a:pt x="5137639" y="6827736"/>
                  <a:pt x="5137639" y="5137638"/>
                  <a:pt x="4095219" y="4095219"/>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solidFill>
                <a:schemeClr val="bg1"/>
              </a:solidFill>
            </a:endParaRPr>
          </a:p>
        </p:txBody>
      </p:sp>
      <p:sp>
        <p:nvSpPr>
          <p:cNvPr id="34" name="Content Placeholder 2"/>
          <p:cNvSpPr>
            <a:spLocks noGrp="1"/>
          </p:cNvSpPr>
          <p:nvPr>
            <p:ph idx="13" hasCustomPrompt="1"/>
          </p:nvPr>
        </p:nvSpPr>
        <p:spPr>
          <a:xfrm>
            <a:off x="3217445" y="2216150"/>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35" name="Content Placeholder 2"/>
          <p:cNvSpPr>
            <a:spLocks noGrp="1"/>
          </p:cNvSpPr>
          <p:nvPr>
            <p:ph idx="14" hasCustomPrompt="1"/>
          </p:nvPr>
        </p:nvSpPr>
        <p:spPr>
          <a:xfrm>
            <a:off x="3217445" y="2496133"/>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
        <p:nvSpPr>
          <p:cNvPr id="36" name="Content Placeholder 2"/>
          <p:cNvSpPr>
            <a:spLocks noGrp="1"/>
          </p:cNvSpPr>
          <p:nvPr>
            <p:ph idx="15" hasCustomPrompt="1"/>
          </p:nvPr>
        </p:nvSpPr>
        <p:spPr>
          <a:xfrm>
            <a:off x="6227990" y="2216150"/>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03</a:t>
            </a:r>
          </a:p>
        </p:txBody>
      </p:sp>
      <p:sp>
        <p:nvSpPr>
          <p:cNvPr id="37" name="Content Placeholder 2"/>
          <p:cNvSpPr>
            <a:spLocks noGrp="1"/>
          </p:cNvSpPr>
          <p:nvPr>
            <p:ph idx="16" hasCustomPrompt="1"/>
          </p:nvPr>
        </p:nvSpPr>
        <p:spPr>
          <a:xfrm>
            <a:off x="7060094" y="2223824"/>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38" name="Content Placeholder 2"/>
          <p:cNvSpPr>
            <a:spLocks noGrp="1"/>
          </p:cNvSpPr>
          <p:nvPr>
            <p:ph idx="17" hasCustomPrompt="1"/>
          </p:nvPr>
        </p:nvSpPr>
        <p:spPr>
          <a:xfrm>
            <a:off x="7060094" y="2503807"/>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
        <p:nvSpPr>
          <p:cNvPr id="39" name="Content Placeholder 2"/>
          <p:cNvSpPr>
            <a:spLocks noGrp="1"/>
          </p:cNvSpPr>
          <p:nvPr>
            <p:ph idx="18" hasCustomPrompt="1"/>
          </p:nvPr>
        </p:nvSpPr>
        <p:spPr>
          <a:xfrm>
            <a:off x="2385285" y="3599421"/>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02</a:t>
            </a:r>
          </a:p>
        </p:txBody>
      </p:sp>
      <p:sp>
        <p:nvSpPr>
          <p:cNvPr id="40" name="Content Placeholder 2"/>
          <p:cNvSpPr>
            <a:spLocks noGrp="1"/>
          </p:cNvSpPr>
          <p:nvPr>
            <p:ph idx="19" hasCustomPrompt="1"/>
          </p:nvPr>
        </p:nvSpPr>
        <p:spPr>
          <a:xfrm>
            <a:off x="3217389" y="3607095"/>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41" name="Content Placeholder 2"/>
          <p:cNvSpPr>
            <a:spLocks noGrp="1"/>
          </p:cNvSpPr>
          <p:nvPr>
            <p:ph idx="20" hasCustomPrompt="1"/>
          </p:nvPr>
        </p:nvSpPr>
        <p:spPr>
          <a:xfrm>
            <a:off x="3217389" y="3887078"/>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
        <p:nvSpPr>
          <p:cNvPr id="42" name="Content Placeholder 2"/>
          <p:cNvSpPr>
            <a:spLocks noGrp="1"/>
          </p:cNvSpPr>
          <p:nvPr>
            <p:ph idx="21" hasCustomPrompt="1"/>
          </p:nvPr>
        </p:nvSpPr>
        <p:spPr>
          <a:xfrm>
            <a:off x="6227934" y="3607095"/>
            <a:ext cx="832104" cy="579246"/>
          </a:xfrm>
        </p:spPr>
        <p:txBody>
          <a:bodyPr>
            <a:normAutofit/>
          </a:bodyPr>
          <a:lstStyle>
            <a:lvl1pPr marL="0" indent="0" algn="r">
              <a:buNone/>
              <a:defRPr sz="4000" b="1"/>
            </a:lvl1pPr>
            <a:lvl2pPr marL="317500" indent="0">
              <a:buNone/>
              <a:defRPr/>
            </a:lvl2pPr>
            <a:lvl3pPr marL="625475" indent="0">
              <a:buNone/>
              <a:defRPr/>
            </a:lvl3pPr>
            <a:lvl4pPr marL="889000" indent="0">
              <a:buNone/>
              <a:defRPr/>
            </a:lvl4pPr>
            <a:lvl5pPr marL="1114425" indent="0">
              <a:buNone/>
              <a:defRPr/>
            </a:lvl5pPr>
          </a:lstStyle>
          <a:p>
            <a:pPr lvl="0"/>
            <a:r>
              <a:rPr lang="en-US" dirty="0"/>
              <a:t>04</a:t>
            </a:r>
          </a:p>
        </p:txBody>
      </p:sp>
      <p:sp>
        <p:nvSpPr>
          <p:cNvPr id="43" name="Content Placeholder 2"/>
          <p:cNvSpPr>
            <a:spLocks noGrp="1"/>
          </p:cNvSpPr>
          <p:nvPr>
            <p:ph idx="22" hasCustomPrompt="1"/>
          </p:nvPr>
        </p:nvSpPr>
        <p:spPr>
          <a:xfrm>
            <a:off x="7060038" y="3614769"/>
            <a:ext cx="2597150" cy="322515"/>
          </a:xfrm>
        </p:spPr>
        <p:txBody>
          <a:bodyPr>
            <a:normAutofit/>
          </a:bodyPr>
          <a:lstStyle>
            <a:lvl1pPr marL="0" indent="0" algn="l">
              <a:buNone/>
              <a:defRPr sz="1200" b="1"/>
            </a:lvl1pPr>
            <a:lvl2pPr marL="317500" indent="0">
              <a:buNone/>
              <a:defRPr/>
            </a:lvl2pPr>
            <a:lvl3pPr marL="625475" indent="0">
              <a:buNone/>
              <a:defRPr/>
            </a:lvl3pPr>
            <a:lvl4pPr marL="889000" indent="0">
              <a:buNone/>
              <a:defRPr/>
            </a:lvl4pPr>
            <a:lvl5pPr marL="1114425" indent="0">
              <a:buNone/>
              <a:defRPr/>
            </a:lvl5pPr>
          </a:lstStyle>
          <a:p>
            <a:pPr lvl="0"/>
            <a:r>
              <a:rPr lang="en-US" dirty="0"/>
              <a:t>Title</a:t>
            </a:r>
          </a:p>
        </p:txBody>
      </p:sp>
      <p:sp>
        <p:nvSpPr>
          <p:cNvPr id="44" name="Content Placeholder 2"/>
          <p:cNvSpPr>
            <a:spLocks noGrp="1"/>
          </p:cNvSpPr>
          <p:nvPr>
            <p:ph idx="23" hasCustomPrompt="1"/>
          </p:nvPr>
        </p:nvSpPr>
        <p:spPr>
          <a:xfrm>
            <a:off x="7060038" y="3894752"/>
            <a:ext cx="2597206" cy="73056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a:lvl1pPr>
            <a:lvl2pPr marL="317500" indent="0">
              <a:buNone/>
              <a:defRPr/>
            </a:lvl2pPr>
            <a:lvl3pPr marL="625475" indent="0">
              <a:buNone/>
              <a:defRPr/>
            </a:lvl3pPr>
            <a:lvl4pPr marL="889000" indent="0">
              <a:buNone/>
              <a:defRPr/>
            </a:lvl4pPr>
            <a:lvl5pPr marL="1114425"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200" dirty="0">
                <a:solidFill>
                  <a:schemeClr val="bg1">
                    <a:alpha val="90000"/>
                  </a:schemeClr>
                </a:solidFill>
                <a:latin typeface="Roboto" charset="0"/>
                <a:ea typeface="Roboto" charset="0"/>
                <a:cs typeface="Roboto" charset="0"/>
              </a:rPr>
              <a:t>Lorem Ipsum is simply dummy text of the printing and typesetting industry.</a:t>
            </a:r>
          </a:p>
          <a:p>
            <a:pPr lvl="0"/>
            <a:endParaRPr lang="en-US" dirty="0"/>
          </a:p>
        </p:txBody>
      </p:sp>
    </p:spTree>
    <p:extLst>
      <p:ext uri="{BB962C8B-B14F-4D97-AF65-F5344CB8AC3E}">
        <p14:creationId xmlns:p14="http://schemas.microsoft.com/office/powerpoint/2010/main" val="1878187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ing with Paragraph and 3 Paragraphs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292" y="778933"/>
            <a:ext cx="7178575" cy="599166"/>
          </a:xfrm>
        </p:spPr>
        <p:txBody>
          <a:bodyPr/>
          <a:lstStyle/>
          <a:p>
            <a:r>
              <a:rPr lang="en-US" dirty="0"/>
              <a:t>Heading 1</a:t>
            </a:r>
          </a:p>
        </p:txBody>
      </p:sp>
      <p:sp>
        <p:nvSpPr>
          <p:cNvPr id="3" name="Text Placeholder 2"/>
          <p:cNvSpPr>
            <a:spLocks noGrp="1"/>
          </p:cNvSpPr>
          <p:nvPr>
            <p:ph type="body" idx="1" hasCustomPrompt="1"/>
          </p:nvPr>
        </p:nvSpPr>
        <p:spPr>
          <a:xfrm>
            <a:off x="475292" y="1557867"/>
            <a:ext cx="7178575" cy="118533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p:txBody>
      </p:sp>
      <p:sp>
        <p:nvSpPr>
          <p:cNvPr id="5" name="Text Placeholder 2"/>
          <p:cNvSpPr>
            <a:spLocks noGrp="1"/>
          </p:cNvSpPr>
          <p:nvPr>
            <p:ph type="body" idx="11" hasCustomPrompt="1"/>
          </p:nvPr>
        </p:nvSpPr>
        <p:spPr>
          <a:xfrm>
            <a:off x="1219200" y="3919442"/>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6" name="Text Placeholder 2"/>
          <p:cNvSpPr>
            <a:spLocks noGrp="1"/>
          </p:cNvSpPr>
          <p:nvPr>
            <p:ph type="body" idx="12" hasCustomPrompt="1"/>
          </p:nvPr>
        </p:nvSpPr>
        <p:spPr>
          <a:xfrm>
            <a:off x="1219201" y="4221929"/>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8" name="Picture Placeholder 2"/>
          <p:cNvSpPr>
            <a:spLocks noGrp="1"/>
          </p:cNvSpPr>
          <p:nvPr>
            <p:ph type="pic" idx="21" hasCustomPrompt="1"/>
          </p:nvPr>
        </p:nvSpPr>
        <p:spPr>
          <a:xfrm>
            <a:off x="475292" y="391944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9" name="Text Placeholder 2"/>
          <p:cNvSpPr>
            <a:spLocks noGrp="1"/>
          </p:cNvSpPr>
          <p:nvPr>
            <p:ph type="body" idx="22" hasCustomPrompt="1"/>
          </p:nvPr>
        </p:nvSpPr>
        <p:spPr>
          <a:xfrm>
            <a:off x="5112833" y="3919442"/>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0" name="Text Placeholder 2"/>
          <p:cNvSpPr>
            <a:spLocks noGrp="1"/>
          </p:cNvSpPr>
          <p:nvPr>
            <p:ph type="body" idx="23" hasCustomPrompt="1"/>
          </p:nvPr>
        </p:nvSpPr>
        <p:spPr>
          <a:xfrm>
            <a:off x="5112834" y="4221929"/>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1" name="Picture Placeholder 2"/>
          <p:cNvSpPr>
            <a:spLocks noGrp="1"/>
          </p:cNvSpPr>
          <p:nvPr>
            <p:ph type="pic" idx="24" hasCustomPrompt="1"/>
          </p:nvPr>
        </p:nvSpPr>
        <p:spPr>
          <a:xfrm>
            <a:off x="4368925" y="391944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2" name="Text Placeholder 2"/>
          <p:cNvSpPr>
            <a:spLocks noGrp="1"/>
          </p:cNvSpPr>
          <p:nvPr>
            <p:ph type="body" idx="25" hasCustomPrompt="1"/>
          </p:nvPr>
        </p:nvSpPr>
        <p:spPr>
          <a:xfrm>
            <a:off x="9006466" y="3919442"/>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3" name="Text Placeholder 2"/>
          <p:cNvSpPr>
            <a:spLocks noGrp="1"/>
          </p:cNvSpPr>
          <p:nvPr>
            <p:ph type="body" idx="26" hasCustomPrompt="1"/>
          </p:nvPr>
        </p:nvSpPr>
        <p:spPr>
          <a:xfrm>
            <a:off x="9006467" y="4221929"/>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4" name="Picture Placeholder 2"/>
          <p:cNvSpPr>
            <a:spLocks noGrp="1"/>
          </p:cNvSpPr>
          <p:nvPr>
            <p:ph type="pic" idx="27" hasCustomPrompt="1"/>
          </p:nvPr>
        </p:nvSpPr>
        <p:spPr>
          <a:xfrm>
            <a:off x="8262558" y="3919442"/>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299095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2F79A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Heading</a:t>
            </a:r>
          </a:p>
        </p:txBody>
      </p:sp>
      <p:sp>
        <p:nvSpPr>
          <p:cNvPr id="3" name="Text Placeholder 2"/>
          <p:cNvSpPr>
            <a:spLocks noGrp="1"/>
          </p:cNvSpPr>
          <p:nvPr>
            <p:ph type="body" idx="10" hasCustomPrompt="1"/>
          </p:nvPr>
        </p:nvSpPr>
        <p:spPr>
          <a:xfrm>
            <a:off x="3121164" y="2339682"/>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4" name="Text Placeholder 2"/>
          <p:cNvSpPr>
            <a:spLocks noGrp="1"/>
          </p:cNvSpPr>
          <p:nvPr>
            <p:ph type="body" idx="11" hasCustomPrompt="1"/>
          </p:nvPr>
        </p:nvSpPr>
        <p:spPr>
          <a:xfrm>
            <a:off x="3121164" y="2012975"/>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5" name="Picture Placeholder 2"/>
          <p:cNvSpPr>
            <a:spLocks noGrp="1"/>
          </p:cNvSpPr>
          <p:nvPr>
            <p:ph type="pic" idx="15" hasCustomPrompt="1"/>
          </p:nvPr>
        </p:nvSpPr>
        <p:spPr>
          <a:xfrm>
            <a:off x="2349600" y="201297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9" name="Text Placeholder 2"/>
          <p:cNvSpPr>
            <a:spLocks noGrp="1"/>
          </p:cNvSpPr>
          <p:nvPr>
            <p:ph type="body" idx="16" hasCustomPrompt="1"/>
          </p:nvPr>
        </p:nvSpPr>
        <p:spPr>
          <a:xfrm>
            <a:off x="3121164" y="3682711"/>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solidFill>
                <a:latin typeface="Roboto" charset="0"/>
                <a:ea typeface="Roboto" charset="0"/>
                <a:cs typeface="Roboto" charset="0"/>
              </a:rPr>
              <a:t>Lorem Ipsum is simply dummy text of the printing and typesetting industry.</a:t>
            </a:r>
          </a:p>
        </p:txBody>
      </p:sp>
      <p:sp>
        <p:nvSpPr>
          <p:cNvPr id="10" name="Text Placeholder 2"/>
          <p:cNvSpPr>
            <a:spLocks noGrp="1"/>
          </p:cNvSpPr>
          <p:nvPr>
            <p:ph type="body" idx="17" hasCustomPrompt="1"/>
          </p:nvPr>
        </p:nvSpPr>
        <p:spPr>
          <a:xfrm>
            <a:off x="3121164" y="3356004"/>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1" name="Picture Placeholder 2"/>
          <p:cNvSpPr>
            <a:spLocks noGrp="1"/>
          </p:cNvSpPr>
          <p:nvPr>
            <p:ph type="pic" idx="18" hasCustomPrompt="1"/>
          </p:nvPr>
        </p:nvSpPr>
        <p:spPr>
          <a:xfrm>
            <a:off x="2349600" y="335600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12" name="Text Placeholder 2"/>
          <p:cNvSpPr>
            <a:spLocks noGrp="1"/>
          </p:cNvSpPr>
          <p:nvPr>
            <p:ph type="body" idx="19" hasCustomPrompt="1"/>
          </p:nvPr>
        </p:nvSpPr>
        <p:spPr>
          <a:xfrm>
            <a:off x="3121164" y="5025740"/>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13" name="Text Placeholder 2"/>
          <p:cNvSpPr>
            <a:spLocks noGrp="1"/>
          </p:cNvSpPr>
          <p:nvPr>
            <p:ph type="body" idx="20" hasCustomPrompt="1"/>
          </p:nvPr>
        </p:nvSpPr>
        <p:spPr>
          <a:xfrm>
            <a:off x="3121164" y="4699033"/>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4" name="Picture Placeholder 2"/>
          <p:cNvSpPr>
            <a:spLocks noGrp="1"/>
          </p:cNvSpPr>
          <p:nvPr>
            <p:ph type="pic" idx="21" hasCustomPrompt="1"/>
          </p:nvPr>
        </p:nvSpPr>
        <p:spPr>
          <a:xfrm>
            <a:off x="2349600" y="4699033"/>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4" name="Text Placeholder 2"/>
          <p:cNvSpPr>
            <a:spLocks noGrp="1"/>
          </p:cNvSpPr>
          <p:nvPr>
            <p:ph type="body" idx="22" hasCustomPrompt="1"/>
          </p:nvPr>
        </p:nvSpPr>
        <p:spPr>
          <a:xfrm>
            <a:off x="7135951" y="2339682"/>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25" name="Text Placeholder 2"/>
          <p:cNvSpPr>
            <a:spLocks noGrp="1"/>
          </p:cNvSpPr>
          <p:nvPr>
            <p:ph type="body" idx="23" hasCustomPrompt="1"/>
          </p:nvPr>
        </p:nvSpPr>
        <p:spPr>
          <a:xfrm>
            <a:off x="7135951" y="2012975"/>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6" name="Picture Placeholder 2"/>
          <p:cNvSpPr>
            <a:spLocks noGrp="1"/>
          </p:cNvSpPr>
          <p:nvPr>
            <p:ph type="pic" idx="24" hasCustomPrompt="1"/>
          </p:nvPr>
        </p:nvSpPr>
        <p:spPr>
          <a:xfrm>
            <a:off x="6364387" y="201297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7" name="Text Placeholder 2"/>
          <p:cNvSpPr>
            <a:spLocks noGrp="1"/>
          </p:cNvSpPr>
          <p:nvPr>
            <p:ph type="body" idx="25" hasCustomPrompt="1"/>
          </p:nvPr>
        </p:nvSpPr>
        <p:spPr>
          <a:xfrm>
            <a:off x="7135951" y="3682711"/>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28" name="Text Placeholder 2"/>
          <p:cNvSpPr>
            <a:spLocks noGrp="1"/>
          </p:cNvSpPr>
          <p:nvPr>
            <p:ph type="body" idx="26" hasCustomPrompt="1"/>
          </p:nvPr>
        </p:nvSpPr>
        <p:spPr>
          <a:xfrm>
            <a:off x="7135951" y="3356004"/>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29" name="Picture Placeholder 2"/>
          <p:cNvSpPr>
            <a:spLocks noGrp="1"/>
          </p:cNvSpPr>
          <p:nvPr>
            <p:ph type="pic" idx="27" hasCustomPrompt="1"/>
          </p:nvPr>
        </p:nvSpPr>
        <p:spPr>
          <a:xfrm>
            <a:off x="6364387" y="335600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30" name="Text Placeholder 2"/>
          <p:cNvSpPr>
            <a:spLocks noGrp="1"/>
          </p:cNvSpPr>
          <p:nvPr>
            <p:ph type="body" idx="28" hasCustomPrompt="1"/>
          </p:nvPr>
        </p:nvSpPr>
        <p:spPr>
          <a:xfrm>
            <a:off x="7135951" y="5025740"/>
            <a:ext cx="2580077" cy="64640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a:solidFill>
                  <a:schemeClr val="bg1"/>
                </a:solidFill>
                <a:latin typeface="Roboto" charset="0"/>
                <a:ea typeface="Roboto" charset="0"/>
                <a:cs typeface="Roboto" charset="0"/>
              </a:rPr>
              <a:t>Lorem Ipsum is simply dummy text of the printing and typesetting industry.</a:t>
            </a:r>
            <a:endParaRPr lang="en-US" sz="1200" dirty="0">
              <a:solidFill>
                <a:schemeClr val="bg1"/>
              </a:solidFill>
              <a:latin typeface="Roboto" charset="0"/>
              <a:ea typeface="Roboto" charset="0"/>
              <a:cs typeface="Roboto" charset="0"/>
            </a:endParaRPr>
          </a:p>
        </p:txBody>
      </p:sp>
      <p:sp>
        <p:nvSpPr>
          <p:cNvPr id="31" name="Text Placeholder 2"/>
          <p:cNvSpPr>
            <a:spLocks noGrp="1"/>
          </p:cNvSpPr>
          <p:nvPr>
            <p:ph type="body" idx="29" hasCustomPrompt="1"/>
          </p:nvPr>
        </p:nvSpPr>
        <p:spPr>
          <a:xfrm>
            <a:off x="7135951" y="4699033"/>
            <a:ext cx="2580077"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32" name="Picture Placeholder 2"/>
          <p:cNvSpPr>
            <a:spLocks noGrp="1"/>
          </p:cNvSpPr>
          <p:nvPr>
            <p:ph type="pic" idx="30" hasCustomPrompt="1"/>
          </p:nvPr>
        </p:nvSpPr>
        <p:spPr>
          <a:xfrm>
            <a:off x="6364387" y="4699033"/>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18132862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entered Paragraphs">
    <p:spTree>
      <p:nvGrpSpPr>
        <p:cNvPr id="1" name=""/>
        <p:cNvGrpSpPr/>
        <p:nvPr/>
      </p:nvGrpSpPr>
      <p:grpSpPr>
        <a:xfrm>
          <a:off x="0" y="0"/>
          <a:ext cx="0" cy="0"/>
          <a:chOff x="0" y="0"/>
          <a:chExt cx="0" cy="0"/>
        </a:xfrm>
      </p:grpSpPr>
      <p:sp>
        <p:nvSpPr>
          <p:cNvPr id="5" name="Text Placeholder 2"/>
          <p:cNvSpPr>
            <a:spLocks noGrp="1"/>
          </p:cNvSpPr>
          <p:nvPr>
            <p:ph type="body" idx="22" hasCustomPrompt="1"/>
          </p:nvPr>
        </p:nvSpPr>
        <p:spPr>
          <a:xfrm>
            <a:off x="4824967" y="2632508"/>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6" name="Text Placeholder 2"/>
          <p:cNvSpPr>
            <a:spLocks noGrp="1"/>
          </p:cNvSpPr>
          <p:nvPr>
            <p:ph type="body" idx="23" hasCustomPrompt="1"/>
          </p:nvPr>
        </p:nvSpPr>
        <p:spPr>
          <a:xfrm>
            <a:off x="4824968" y="2934995"/>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sp>
        <p:nvSpPr>
          <p:cNvPr id="7" name="Text Placeholder 2"/>
          <p:cNvSpPr>
            <a:spLocks noGrp="1"/>
          </p:cNvSpPr>
          <p:nvPr>
            <p:ph type="body" idx="25" hasCustomPrompt="1"/>
          </p:nvPr>
        </p:nvSpPr>
        <p:spPr>
          <a:xfrm>
            <a:off x="8413799" y="2632508"/>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8" name="Text Placeholder 2"/>
          <p:cNvSpPr>
            <a:spLocks noGrp="1"/>
          </p:cNvSpPr>
          <p:nvPr>
            <p:ph type="body" idx="26" hasCustomPrompt="1"/>
          </p:nvPr>
        </p:nvSpPr>
        <p:spPr>
          <a:xfrm>
            <a:off x="8413800" y="2934995"/>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cxnSp>
        <p:nvCxnSpPr>
          <p:cNvPr id="9" name="Straight Connector 8"/>
          <p:cNvCxnSpPr/>
          <p:nvPr userDrawn="1"/>
        </p:nvCxnSpPr>
        <p:spPr>
          <a:xfrm>
            <a:off x="4640635" y="2649441"/>
            <a:ext cx="0" cy="122521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8247433" y="2666374"/>
            <a:ext cx="0" cy="122521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idx="27" hasCustomPrompt="1"/>
          </p:nvPr>
        </p:nvSpPr>
        <p:spPr>
          <a:xfrm>
            <a:off x="1236134" y="2632508"/>
            <a:ext cx="2541034"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5" name="Text Placeholder 2"/>
          <p:cNvSpPr>
            <a:spLocks noGrp="1"/>
          </p:cNvSpPr>
          <p:nvPr>
            <p:ph type="body" idx="28" hasCustomPrompt="1"/>
          </p:nvPr>
        </p:nvSpPr>
        <p:spPr>
          <a:xfrm>
            <a:off x="1236135" y="2934995"/>
            <a:ext cx="2541034" cy="1185334"/>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It was popularized in the 1960s with the release of Letterset sheets containing Lorem Ipsum passages, and more recently with desktop.</a:t>
            </a:r>
          </a:p>
        </p:txBody>
      </p:sp>
      <p:cxnSp>
        <p:nvCxnSpPr>
          <p:cNvPr id="16" name="Straight Connector 15"/>
          <p:cNvCxnSpPr/>
          <p:nvPr userDrawn="1"/>
        </p:nvCxnSpPr>
        <p:spPr>
          <a:xfrm>
            <a:off x="1069768" y="2666374"/>
            <a:ext cx="0" cy="122521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059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ing with 4 Paragraphs and Icons">
    <p:spTree>
      <p:nvGrpSpPr>
        <p:cNvPr id="1" name=""/>
        <p:cNvGrpSpPr/>
        <p:nvPr/>
      </p:nvGrpSpPr>
      <p:grpSpPr>
        <a:xfrm>
          <a:off x="0" y="0"/>
          <a:ext cx="0" cy="0"/>
          <a:chOff x="0" y="0"/>
          <a:chExt cx="0" cy="0"/>
        </a:xfrm>
      </p:grpSpPr>
      <p:sp>
        <p:nvSpPr>
          <p:cNvPr id="7" name="Text Placeholder 2"/>
          <p:cNvSpPr>
            <a:spLocks noGrp="1"/>
          </p:cNvSpPr>
          <p:nvPr>
            <p:ph type="body" idx="11" hasCustomPrompt="1"/>
          </p:nvPr>
        </p:nvSpPr>
        <p:spPr>
          <a:xfrm>
            <a:off x="2065163" y="2358122"/>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8" name="Text Placeholder 2"/>
          <p:cNvSpPr>
            <a:spLocks noGrp="1"/>
          </p:cNvSpPr>
          <p:nvPr>
            <p:ph type="body" idx="1" hasCustomPrompt="1"/>
          </p:nvPr>
        </p:nvSpPr>
        <p:spPr>
          <a:xfrm>
            <a:off x="2065163" y="2660609"/>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9" name="Rounded Rectangle 8"/>
          <p:cNvSpPr/>
          <p:nvPr userDrawn="1"/>
        </p:nvSpPr>
        <p:spPr>
          <a:xfrm>
            <a:off x="1077955" y="2358122"/>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p:cNvSpPr>
            <a:spLocks noGrp="1"/>
          </p:cNvSpPr>
          <p:nvPr>
            <p:ph type="body" idx="12" hasCustomPrompt="1"/>
          </p:nvPr>
        </p:nvSpPr>
        <p:spPr>
          <a:xfrm>
            <a:off x="2065163" y="4169989"/>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1" name="Text Placeholder 2"/>
          <p:cNvSpPr>
            <a:spLocks noGrp="1"/>
          </p:cNvSpPr>
          <p:nvPr>
            <p:ph type="body" idx="13" hasCustomPrompt="1"/>
          </p:nvPr>
        </p:nvSpPr>
        <p:spPr>
          <a:xfrm>
            <a:off x="2065163" y="4472476"/>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2" name="Rounded Rectangle 11"/>
          <p:cNvSpPr/>
          <p:nvPr userDrawn="1"/>
        </p:nvSpPr>
        <p:spPr>
          <a:xfrm>
            <a:off x="1077955" y="4169989"/>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p:cNvSpPr>
            <a:spLocks noGrp="1"/>
          </p:cNvSpPr>
          <p:nvPr>
            <p:ph type="body" idx="14" hasCustomPrompt="1"/>
          </p:nvPr>
        </p:nvSpPr>
        <p:spPr>
          <a:xfrm>
            <a:off x="7382230" y="2358122"/>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4" name="Text Placeholder 2"/>
          <p:cNvSpPr>
            <a:spLocks noGrp="1"/>
          </p:cNvSpPr>
          <p:nvPr>
            <p:ph type="body" idx="15" hasCustomPrompt="1"/>
          </p:nvPr>
        </p:nvSpPr>
        <p:spPr>
          <a:xfrm>
            <a:off x="7382230" y="2660609"/>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5" name="Rounded Rectangle 14"/>
          <p:cNvSpPr/>
          <p:nvPr userDrawn="1"/>
        </p:nvSpPr>
        <p:spPr>
          <a:xfrm>
            <a:off x="6395022" y="2358122"/>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p:cNvSpPr>
            <a:spLocks noGrp="1"/>
          </p:cNvSpPr>
          <p:nvPr>
            <p:ph type="body" idx="16" hasCustomPrompt="1"/>
          </p:nvPr>
        </p:nvSpPr>
        <p:spPr>
          <a:xfrm>
            <a:off x="7382230" y="4169989"/>
            <a:ext cx="3689413" cy="30248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7" name="Text Placeholder 2"/>
          <p:cNvSpPr>
            <a:spLocks noGrp="1"/>
          </p:cNvSpPr>
          <p:nvPr>
            <p:ph type="body" idx="17" hasCustomPrompt="1"/>
          </p:nvPr>
        </p:nvSpPr>
        <p:spPr>
          <a:xfrm>
            <a:off x="7382230" y="4472476"/>
            <a:ext cx="3689413" cy="97484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8" name="Rounded Rectangle 17"/>
          <p:cNvSpPr/>
          <p:nvPr userDrawn="1"/>
        </p:nvSpPr>
        <p:spPr>
          <a:xfrm>
            <a:off x="6395022" y="4169989"/>
            <a:ext cx="759387" cy="7593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p:cNvSpPr>
            <a:spLocks noGrp="1"/>
          </p:cNvSpPr>
          <p:nvPr>
            <p:ph type="title" hasCustomPrompt="1"/>
          </p:nvPr>
        </p:nvSpPr>
        <p:spPr>
          <a:xfrm>
            <a:off x="1077955" y="1491690"/>
            <a:ext cx="7178575" cy="599166"/>
          </a:xfrm>
        </p:spPr>
        <p:txBody>
          <a:bodyPr/>
          <a:lstStyle/>
          <a:p>
            <a:r>
              <a:rPr lang="en-US" dirty="0"/>
              <a:t>Heading 1</a:t>
            </a:r>
          </a:p>
        </p:txBody>
      </p:sp>
    </p:spTree>
    <p:extLst>
      <p:ext uri="{BB962C8B-B14F-4D97-AF65-F5344CB8AC3E}">
        <p14:creationId xmlns:p14="http://schemas.microsoft.com/office/powerpoint/2010/main" val="1566174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0" name="Полилиния 14"/>
          <p:cNvSpPr/>
          <p:nvPr userDrawn="1"/>
        </p:nvSpPr>
        <p:spPr>
          <a:xfrm>
            <a:off x="663911" y="860"/>
            <a:ext cx="6090480" cy="6857140"/>
          </a:xfrm>
          <a:custGeom>
            <a:avLst/>
            <a:gdLst>
              <a:gd name="connsiteX0" fmla="*/ 1 w 10627592"/>
              <a:gd name="connsiteY0" fmla="*/ 0 h 11965375"/>
              <a:gd name="connsiteX1" fmla="*/ 5750559 w 10627592"/>
              <a:gd name="connsiteY1" fmla="*/ 0 h 11965375"/>
              <a:gd name="connsiteX2" fmla="*/ 9845777 w 10627592"/>
              <a:gd name="connsiteY2" fmla="*/ 4095219 h 11965375"/>
              <a:gd name="connsiteX3" fmla="*/ 9845777 w 10627592"/>
              <a:gd name="connsiteY3" fmla="*/ 7870156 h 11965375"/>
              <a:gd name="connsiteX4" fmla="*/ 5750559 w 10627592"/>
              <a:gd name="connsiteY4" fmla="*/ 11965375 h 11965375"/>
              <a:gd name="connsiteX5" fmla="*/ 0 w 10627592"/>
              <a:gd name="connsiteY5" fmla="*/ 11965375 h 11965375"/>
              <a:gd name="connsiteX6" fmla="*/ 4095218 w 10627592"/>
              <a:gd name="connsiteY6" fmla="*/ 7870156 h 11965375"/>
              <a:gd name="connsiteX7" fmla="*/ 4095219 w 10627592"/>
              <a:gd name="connsiteY7" fmla="*/ 4095219 h 119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592" h="11965375">
                <a:moveTo>
                  <a:pt x="1" y="0"/>
                </a:moveTo>
                <a:lnTo>
                  <a:pt x="5750559" y="0"/>
                </a:lnTo>
                <a:lnTo>
                  <a:pt x="9845777" y="4095219"/>
                </a:lnTo>
                <a:cubicBezTo>
                  <a:pt x="10888197" y="5137640"/>
                  <a:pt x="10888197" y="6827735"/>
                  <a:pt x="9845777" y="7870156"/>
                </a:cubicBezTo>
                <a:lnTo>
                  <a:pt x="5750559" y="11965375"/>
                </a:lnTo>
                <a:lnTo>
                  <a:pt x="0" y="11965375"/>
                </a:lnTo>
                <a:lnTo>
                  <a:pt x="4095218" y="7870156"/>
                </a:lnTo>
                <a:cubicBezTo>
                  <a:pt x="5137639" y="6827736"/>
                  <a:pt x="5137639" y="5137638"/>
                  <a:pt x="4095219" y="4095219"/>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solidFill>
                <a:schemeClr val="bg1"/>
              </a:solidFill>
            </a:endParaRPr>
          </a:p>
        </p:txBody>
      </p:sp>
      <p:sp>
        <p:nvSpPr>
          <p:cNvPr id="11" name="Title 1"/>
          <p:cNvSpPr>
            <a:spLocks noGrp="1"/>
          </p:cNvSpPr>
          <p:nvPr>
            <p:ph type="title" hasCustomPrompt="1"/>
          </p:nvPr>
        </p:nvSpPr>
        <p:spPr>
          <a:xfrm>
            <a:off x="831850" y="2429509"/>
            <a:ext cx="10515600" cy="602105"/>
          </a:xfrm>
          <a:prstGeom prst="rect">
            <a:avLst/>
          </a:prstGeom>
        </p:spPr>
        <p:txBody>
          <a:bodyPr anchor="b">
            <a:normAutofit/>
          </a:bodyPr>
          <a:lstStyle>
            <a:lvl1pPr algn="r">
              <a:defRPr sz="3500" b="1" i="1" baseline="0"/>
            </a:lvl1pPr>
          </a:lstStyle>
          <a:p>
            <a:r>
              <a:rPr lang="en-US" dirty="0"/>
              <a:t>Heading</a:t>
            </a:r>
          </a:p>
        </p:txBody>
      </p:sp>
      <p:sp>
        <p:nvSpPr>
          <p:cNvPr id="12" name="Subtitle 2"/>
          <p:cNvSpPr>
            <a:spLocks noGrp="1"/>
          </p:cNvSpPr>
          <p:nvPr>
            <p:ph type="subTitle" idx="1" hasCustomPrompt="1"/>
          </p:nvPr>
        </p:nvSpPr>
        <p:spPr>
          <a:xfrm>
            <a:off x="831850" y="3273489"/>
            <a:ext cx="10515600" cy="306832"/>
          </a:xfrm>
        </p:spPr>
        <p:txBody>
          <a:bodyPr>
            <a:noAutofit/>
          </a:bodyPr>
          <a:lstStyle>
            <a:lvl1pPr marL="0" indent="0" algn="r">
              <a:buNone/>
              <a:defRPr sz="2200" i="1"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heading</a:t>
            </a:r>
          </a:p>
        </p:txBody>
      </p:sp>
    </p:spTree>
    <p:extLst>
      <p:ext uri="{BB962C8B-B14F-4D97-AF65-F5344CB8AC3E}">
        <p14:creationId xmlns:p14="http://schemas.microsoft.com/office/powerpoint/2010/main" val="2927403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ag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7707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age 2">
    <p:bg>
      <p:bgPr>
        <a:solidFill>
          <a:srgbClr val="2F79A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161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Slide Heading and Text">
    <p:spTree>
      <p:nvGrpSpPr>
        <p:cNvPr id="1" name=""/>
        <p:cNvGrpSpPr/>
        <p:nvPr/>
      </p:nvGrpSpPr>
      <p:grpSpPr>
        <a:xfrm>
          <a:off x="0" y="0"/>
          <a:ext cx="0" cy="0"/>
          <a:chOff x="0" y="0"/>
          <a:chExt cx="0" cy="0"/>
        </a:xfrm>
      </p:grpSpPr>
      <p:sp>
        <p:nvSpPr>
          <p:cNvPr id="11" name="Полилиния 24"/>
          <p:cNvSpPr/>
          <p:nvPr userDrawn="1"/>
        </p:nvSpPr>
        <p:spPr>
          <a:xfrm>
            <a:off x="-1" y="0"/>
            <a:ext cx="9028253" cy="6874454"/>
          </a:xfrm>
          <a:custGeom>
            <a:avLst/>
            <a:gdLst>
              <a:gd name="connsiteX0" fmla="*/ 0 w 18015370"/>
              <a:gd name="connsiteY0" fmla="*/ 0 h 13717587"/>
              <a:gd name="connsiteX1" fmla="*/ 7465573 w 18015370"/>
              <a:gd name="connsiteY1" fmla="*/ 0 h 13717587"/>
              <a:gd name="connsiteX2" fmla="*/ 15954192 w 18015370"/>
              <a:gd name="connsiteY2" fmla="*/ 8154389 h 13717587"/>
              <a:gd name="connsiteX3" fmla="*/ 18015370 w 18015370"/>
              <a:gd name="connsiteY3" fmla="*/ 12934585 h 13717587"/>
              <a:gd name="connsiteX4" fmla="*/ 17983162 w 18015370"/>
              <a:gd name="connsiteY4" fmla="*/ 13582567 h 13717587"/>
              <a:gd name="connsiteX5" fmla="*/ 17966310 w 18015370"/>
              <a:gd name="connsiteY5" fmla="*/ 13717587 h 13717587"/>
              <a:gd name="connsiteX6" fmla="*/ 0 w 18015370"/>
              <a:gd name="connsiteY6" fmla="*/ 13717587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5370" h="13717587">
                <a:moveTo>
                  <a:pt x="0" y="0"/>
                </a:moveTo>
                <a:lnTo>
                  <a:pt x="7465573" y="0"/>
                </a:lnTo>
                <a:lnTo>
                  <a:pt x="15954192" y="8154389"/>
                </a:lnTo>
                <a:cubicBezTo>
                  <a:pt x="17328306" y="9474405"/>
                  <a:pt x="18015370" y="11204491"/>
                  <a:pt x="18015370" y="12934585"/>
                </a:cubicBezTo>
                <a:cubicBezTo>
                  <a:pt x="18015370" y="13150845"/>
                  <a:pt x="18004634" y="13367107"/>
                  <a:pt x="17983162" y="13582567"/>
                </a:cubicBezTo>
                <a:lnTo>
                  <a:pt x="17966310" y="13717587"/>
                </a:lnTo>
                <a:lnTo>
                  <a:pt x="0" y="13717587"/>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p>
        </p:txBody>
      </p:sp>
      <p:sp>
        <p:nvSpPr>
          <p:cNvPr id="12" name="Title 1"/>
          <p:cNvSpPr>
            <a:spLocks noGrp="1"/>
          </p:cNvSpPr>
          <p:nvPr>
            <p:ph type="title" hasCustomPrompt="1"/>
          </p:nvPr>
        </p:nvSpPr>
        <p:spPr>
          <a:xfrm>
            <a:off x="831850" y="1862138"/>
            <a:ext cx="10515600" cy="440795"/>
          </a:xfrm>
          <a:prstGeom prst="rect">
            <a:avLst/>
          </a:prstGeom>
        </p:spPr>
        <p:txBody>
          <a:bodyPr anchor="b">
            <a:normAutofit/>
          </a:bodyPr>
          <a:lstStyle>
            <a:lvl1pPr>
              <a:defRPr sz="2500"/>
            </a:lvl1pPr>
          </a:lstStyle>
          <a:p>
            <a:r>
              <a:rPr lang="en-US" dirty="0"/>
              <a:t>Heading</a:t>
            </a:r>
          </a:p>
        </p:txBody>
      </p:sp>
      <p:sp>
        <p:nvSpPr>
          <p:cNvPr id="13" name="Text Placeholder 2"/>
          <p:cNvSpPr>
            <a:spLocks noGrp="1"/>
          </p:cNvSpPr>
          <p:nvPr>
            <p:ph type="body" idx="1" hasCustomPrompt="1"/>
          </p:nvPr>
        </p:nvSpPr>
        <p:spPr>
          <a:xfrm>
            <a:off x="831850" y="2540000"/>
            <a:ext cx="10515600" cy="3047999"/>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a:p>
            <a:pPr marL="0" indent="0" algn="just">
              <a:buNone/>
            </a:pPr>
            <a:r>
              <a:rPr lang="en-US" sz="1200" dirty="0">
                <a:solidFill>
                  <a:schemeClr val="bg1">
                    <a:alpha val="90000"/>
                  </a:schemeClr>
                </a:solidFill>
                <a:latin typeface="Roboto" charset="0"/>
                <a:ea typeface="Roboto" charset="0"/>
                <a:cs typeface="Roboto" charset="0"/>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humor and the like)</a:t>
            </a:r>
          </a:p>
          <a:p>
            <a:pPr marL="0" indent="0" algn="just">
              <a:buNone/>
            </a:pPr>
            <a:r>
              <a:rPr lang="en-US" sz="1200" dirty="0">
                <a:solidFill>
                  <a:schemeClr val="bg1">
                    <a:alpha val="90000"/>
                  </a:schemeClr>
                </a:solidFill>
                <a:latin typeface="Roboto" charset="0"/>
                <a:ea typeface="Roboto" charset="0"/>
                <a:cs typeface="Roboto" charset="0"/>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humor and the like).</a:t>
            </a:r>
          </a:p>
        </p:txBody>
      </p:sp>
    </p:spTree>
    <p:extLst>
      <p:ext uri="{BB962C8B-B14F-4D97-AF65-F5344CB8AC3E}">
        <p14:creationId xmlns:p14="http://schemas.microsoft.com/office/powerpoint/2010/main" val="835470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and 2 Paragraphs With Titles">
    <p:bg>
      <p:bgPr>
        <a:solidFill>
          <a:srgbClr val="2F79A3"/>
        </a:solidFill>
        <a:effectLst/>
      </p:bgPr>
    </p:bg>
    <p:spTree>
      <p:nvGrpSpPr>
        <p:cNvPr id="1" name=""/>
        <p:cNvGrpSpPr/>
        <p:nvPr/>
      </p:nvGrpSpPr>
      <p:grpSpPr>
        <a:xfrm>
          <a:off x="0" y="0"/>
          <a:ext cx="0" cy="0"/>
          <a:chOff x="0" y="0"/>
          <a:chExt cx="0" cy="0"/>
        </a:xfrm>
      </p:grpSpPr>
      <p:sp>
        <p:nvSpPr>
          <p:cNvPr id="10" name="Полилиния 14"/>
          <p:cNvSpPr/>
          <p:nvPr userDrawn="1"/>
        </p:nvSpPr>
        <p:spPr>
          <a:xfrm>
            <a:off x="8289133" y="-111550"/>
            <a:ext cx="3102535" cy="7102660"/>
          </a:xfrm>
          <a:custGeom>
            <a:avLst/>
            <a:gdLst>
              <a:gd name="connsiteX0" fmla="*/ 5992021 w 14278349"/>
              <a:gd name="connsiteY0" fmla="*/ 0 h 13717587"/>
              <a:gd name="connsiteX1" fmla="*/ 14278349 w 14278349"/>
              <a:gd name="connsiteY1" fmla="*/ 0 h 13717587"/>
              <a:gd name="connsiteX2" fmla="*/ 14278349 w 14278349"/>
              <a:gd name="connsiteY2" fmla="*/ 13717587 h 13717587"/>
              <a:gd name="connsiteX3" fmla="*/ 5992020 w 14278349"/>
              <a:gd name="connsiteY3" fmla="*/ 13717587 h 13717587"/>
              <a:gd name="connsiteX4" fmla="*/ 612900 w 14278349"/>
              <a:gd name="connsiteY4" fmla="*/ 8338465 h 13717587"/>
              <a:gd name="connsiteX5" fmla="*/ 612900 w 14278349"/>
              <a:gd name="connsiteY5" fmla="*/ 5379121 h 13717587"/>
              <a:gd name="connsiteX0" fmla="*/ 5992021 w 14278349"/>
              <a:gd name="connsiteY0" fmla="*/ 0 h 13717587"/>
              <a:gd name="connsiteX1" fmla="*/ 14278349 w 14278349"/>
              <a:gd name="connsiteY1" fmla="*/ 13717587 h 13717587"/>
              <a:gd name="connsiteX2" fmla="*/ 5992020 w 14278349"/>
              <a:gd name="connsiteY2" fmla="*/ 13717587 h 13717587"/>
              <a:gd name="connsiteX3" fmla="*/ 612900 w 14278349"/>
              <a:gd name="connsiteY3" fmla="*/ 8338465 h 13717587"/>
              <a:gd name="connsiteX4" fmla="*/ 612900 w 14278349"/>
              <a:gd name="connsiteY4" fmla="*/ 5379121 h 13717587"/>
              <a:gd name="connsiteX5" fmla="*/ 5992021 w 14278349"/>
              <a:gd name="connsiteY5" fmla="*/ 0 h 13717587"/>
              <a:gd name="connsiteX0" fmla="*/ 14278349 w 14369789"/>
              <a:gd name="connsiteY0" fmla="*/ 13717587 h 13809027"/>
              <a:gd name="connsiteX1" fmla="*/ 5992020 w 14369789"/>
              <a:gd name="connsiteY1" fmla="*/ 13717587 h 13809027"/>
              <a:gd name="connsiteX2" fmla="*/ 612900 w 14369789"/>
              <a:gd name="connsiteY2" fmla="*/ 8338465 h 13809027"/>
              <a:gd name="connsiteX3" fmla="*/ 612900 w 14369789"/>
              <a:gd name="connsiteY3" fmla="*/ 5379121 h 13809027"/>
              <a:gd name="connsiteX4" fmla="*/ 5992021 w 14369789"/>
              <a:gd name="connsiteY4" fmla="*/ 0 h 13809027"/>
              <a:gd name="connsiteX5" fmla="*/ 14369789 w 14369789"/>
              <a:gd name="connsiteY5" fmla="*/ 13809027 h 13809027"/>
              <a:gd name="connsiteX0" fmla="*/ 14278349 w 14278349"/>
              <a:gd name="connsiteY0" fmla="*/ 13717587 h 13717587"/>
              <a:gd name="connsiteX1" fmla="*/ 5992020 w 14278349"/>
              <a:gd name="connsiteY1" fmla="*/ 13717587 h 13717587"/>
              <a:gd name="connsiteX2" fmla="*/ 612900 w 14278349"/>
              <a:gd name="connsiteY2" fmla="*/ 8338465 h 13717587"/>
              <a:gd name="connsiteX3" fmla="*/ 612900 w 14278349"/>
              <a:gd name="connsiteY3" fmla="*/ 5379121 h 13717587"/>
              <a:gd name="connsiteX4" fmla="*/ 5992021 w 14278349"/>
              <a:gd name="connsiteY4" fmla="*/ 0 h 13717587"/>
              <a:gd name="connsiteX0" fmla="*/ 5992020 w 5992021"/>
              <a:gd name="connsiteY0" fmla="*/ 13717587 h 13717587"/>
              <a:gd name="connsiteX1" fmla="*/ 612900 w 5992021"/>
              <a:gd name="connsiteY1" fmla="*/ 8338465 h 13717587"/>
              <a:gd name="connsiteX2" fmla="*/ 612900 w 5992021"/>
              <a:gd name="connsiteY2" fmla="*/ 5379121 h 13717587"/>
              <a:gd name="connsiteX3" fmla="*/ 5992021 w 5992021"/>
              <a:gd name="connsiteY3" fmla="*/ 0 h 13717587"/>
            </a:gdLst>
            <a:ahLst/>
            <a:cxnLst>
              <a:cxn ang="0">
                <a:pos x="connsiteX0" y="connsiteY0"/>
              </a:cxn>
              <a:cxn ang="0">
                <a:pos x="connsiteX1" y="connsiteY1"/>
              </a:cxn>
              <a:cxn ang="0">
                <a:pos x="connsiteX2" y="connsiteY2"/>
              </a:cxn>
              <a:cxn ang="0">
                <a:pos x="connsiteX3" y="connsiteY3"/>
              </a:cxn>
            </a:cxnLst>
            <a:rect l="l" t="t" r="r" b="b"/>
            <a:pathLst>
              <a:path w="5992021" h="13717587">
                <a:moveTo>
                  <a:pt x="5992020" y="13717587"/>
                </a:moveTo>
                <a:lnTo>
                  <a:pt x="612900" y="8338465"/>
                </a:lnTo>
                <a:cubicBezTo>
                  <a:pt x="-204299" y="7521265"/>
                  <a:pt x="-204300" y="6196322"/>
                  <a:pt x="612900" y="5379121"/>
                </a:cubicBezTo>
                <a:lnTo>
                  <a:pt x="5992021" y="0"/>
                </a:lnTo>
              </a:path>
            </a:pathLst>
          </a:custGeom>
          <a:noFill/>
          <a:ln w="184150">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itle 1"/>
          <p:cNvSpPr>
            <a:spLocks noGrp="1"/>
          </p:cNvSpPr>
          <p:nvPr>
            <p:ph type="title" hasCustomPrompt="1"/>
          </p:nvPr>
        </p:nvSpPr>
        <p:spPr>
          <a:xfrm>
            <a:off x="831850" y="1727199"/>
            <a:ext cx="10515600" cy="846666"/>
          </a:xfrm>
          <a:prstGeom prst="rect">
            <a:avLst/>
          </a:prstGeom>
        </p:spPr>
        <p:txBody>
          <a:bodyPr anchor="b">
            <a:normAutofit/>
          </a:bodyPr>
          <a:lstStyle>
            <a:lvl1pPr>
              <a:defRPr sz="2500" baseline="0"/>
            </a:lvl1pPr>
          </a:lstStyle>
          <a:p>
            <a:r>
              <a:rPr lang="en-US" dirty="0"/>
              <a:t>Welcome</a:t>
            </a:r>
            <a:br>
              <a:rPr lang="en-US" dirty="0"/>
            </a:br>
            <a:r>
              <a:rPr lang="en-US" dirty="0"/>
              <a:t>heading 2</a:t>
            </a:r>
          </a:p>
        </p:txBody>
      </p:sp>
      <p:sp>
        <p:nvSpPr>
          <p:cNvPr id="12" name="Text Placeholder 2"/>
          <p:cNvSpPr>
            <a:spLocks noGrp="1"/>
          </p:cNvSpPr>
          <p:nvPr>
            <p:ph type="body" idx="1" hasCustomPrompt="1"/>
          </p:nvPr>
        </p:nvSpPr>
        <p:spPr>
          <a:xfrm>
            <a:off x="831850" y="3318933"/>
            <a:ext cx="4975200" cy="176106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4" name="Text Placeholder 2"/>
          <p:cNvSpPr>
            <a:spLocks noGrp="1"/>
          </p:cNvSpPr>
          <p:nvPr>
            <p:ph type="body" idx="10" hasCustomPrompt="1"/>
          </p:nvPr>
        </p:nvSpPr>
        <p:spPr>
          <a:xfrm>
            <a:off x="6371167" y="3318932"/>
            <a:ext cx="4976283" cy="176106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7" name="Text Placeholder 2"/>
          <p:cNvSpPr>
            <a:spLocks noGrp="1"/>
          </p:cNvSpPr>
          <p:nvPr>
            <p:ph type="body" idx="11" hasCustomPrompt="1"/>
          </p:nvPr>
        </p:nvSpPr>
        <p:spPr>
          <a:xfrm>
            <a:off x="831850" y="3016446"/>
            <a:ext cx="4976283" cy="30248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8" name="Text Placeholder 2"/>
          <p:cNvSpPr>
            <a:spLocks noGrp="1"/>
          </p:cNvSpPr>
          <p:nvPr>
            <p:ph type="body" idx="12" hasCustomPrompt="1"/>
          </p:nvPr>
        </p:nvSpPr>
        <p:spPr>
          <a:xfrm>
            <a:off x="6371166" y="3016445"/>
            <a:ext cx="4976283" cy="30248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Tree>
    <p:extLst>
      <p:ext uri="{BB962C8B-B14F-4D97-AF65-F5344CB8AC3E}">
        <p14:creationId xmlns:p14="http://schemas.microsoft.com/office/powerpoint/2010/main" val="151244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Paragraphs with Icons">
    <p:spTree>
      <p:nvGrpSpPr>
        <p:cNvPr id="1" name=""/>
        <p:cNvGrpSpPr/>
        <p:nvPr/>
      </p:nvGrpSpPr>
      <p:grpSpPr>
        <a:xfrm>
          <a:off x="0" y="0"/>
          <a:ext cx="0" cy="0"/>
          <a:chOff x="0" y="0"/>
          <a:chExt cx="0" cy="0"/>
        </a:xfrm>
      </p:grpSpPr>
      <p:sp>
        <p:nvSpPr>
          <p:cNvPr id="10" name="Text Placeholder 2"/>
          <p:cNvSpPr>
            <a:spLocks noGrp="1"/>
          </p:cNvSpPr>
          <p:nvPr>
            <p:ph type="body" idx="1" hasCustomPrompt="1"/>
          </p:nvPr>
        </p:nvSpPr>
        <p:spPr>
          <a:xfrm>
            <a:off x="1238249" y="2479553"/>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14" name="Text Placeholder 2"/>
          <p:cNvSpPr>
            <a:spLocks noGrp="1"/>
          </p:cNvSpPr>
          <p:nvPr>
            <p:ph type="body" idx="11" hasCustomPrompt="1"/>
          </p:nvPr>
        </p:nvSpPr>
        <p:spPr>
          <a:xfrm>
            <a:off x="4675715" y="2479553"/>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18" name="Text Placeholder 2"/>
          <p:cNvSpPr>
            <a:spLocks noGrp="1"/>
          </p:cNvSpPr>
          <p:nvPr>
            <p:ph type="body" idx="13" hasCustomPrompt="1"/>
          </p:nvPr>
        </p:nvSpPr>
        <p:spPr>
          <a:xfrm>
            <a:off x="8096248" y="2479553"/>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22" name="Picture Placeholder 2"/>
          <p:cNvSpPr>
            <a:spLocks noGrp="1"/>
          </p:cNvSpPr>
          <p:nvPr>
            <p:ph type="pic" idx="15" hasCustomPrompt="1"/>
          </p:nvPr>
        </p:nvSpPr>
        <p:spPr>
          <a:xfrm>
            <a:off x="1263443" y="16969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3" name="Picture Placeholder 2"/>
          <p:cNvSpPr>
            <a:spLocks noGrp="1"/>
          </p:cNvSpPr>
          <p:nvPr>
            <p:ph type="pic" idx="16" hasCustomPrompt="1"/>
          </p:nvPr>
        </p:nvSpPr>
        <p:spPr>
          <a:xfrm>
            <a:off x="4675715" y="16969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4" name="Picture Placeholder 2"/>
          <p:cNvSpPr>
            <a:spLocks noGrp="1"/>
          </p:cNvSpPr>
          <p:nvPr>
            <p:ph type="pic" idx="17" hasCustomPrompt="1"/>
          </p:nvPr>
        </p:nvSpPr>
        <p:spPr>
          <a:xfrm>
            <a:off x="8096248" y="1696915"/>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28" name="Text Placeholder 2"/>
          <p:cNvSpPr>
            <a:spLocks noGrp="1"/>
          </p:cNvSpPr>
          <p:nvPr>
            <p:ph type="body" idx="18" hasCustomPrompt="1"/>
          </p:nvPr>
        </p:nvSpPr>
        <p:spPr>
          <a:xfrm>
            <a:off x="1238249" y="4257552"/>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30" name="Text Placeholder 2"/>
          <p:cNvSpPr>
            <a:spLocks noGrp="1"/>
          </p:cNvSpPr>
          <p:nvPr>
            <p:ph type="body" idx="19" hasCustomPrompt="1"/>
          </p:nvPr>
        </p:nvSpPr>
        <p:spPr>
          <a:xfrm>
            <a:off x="4675715" y="4257552"/>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32" name="Text Placeholder 2"/>
          <p:cNvSpPr>
            <a:spLocks noGrp="1"/>
          </p:cNvSpPr>
          <p:nvPr>
            <p:ph type="body" idx="20" hasCustomPrompt="1"/>
          </p:nvPr>
        </p:nvSpPr>
        <p:spPr>
          <a:xfrm>
            <a:off x="8096248" y="4257552"/>
            <a:ext cx="2791883" cy="466847"/>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a:t>
            </a:r>
            <a:r>
              <a:rPr lang="en-US" sz="1200">
                <a:solidFill>
                  <a:schemeClr val="bg1">
                    <a:alpha val="90000"/>
                  </a:schemeClr>
                </a:solidFill>
                <a:latin typeface="Roboto" charset="0"/>
                <a:ea typeface="Roboto" charset="0"/>
                <a:cs typeface="Roboto" charset="0"/>
              </a:rPr>
              <a:t>industry.</a:t>
            </a:r>
            <a:endParaRPr lang="en-US" sz="1200" dirty="0">
              <a:solidFill>
                <a:schemeClr val="bg1">
                  <a:alpha val="90000"/>
                </a:schemeClr>
              </a:solidFill>
              <a:latin typeface="Roboto" charset="0"/>
              <a:ea typeface="Roboto" charset="0"/>
              <a:cs typeface="Roboto" charset="0"/>
            </a:endParaRPr>
          </a:p>
        </p:txBody>
      </p:sp>
      <p:sp>
        <p:nvSpPr>
          <p:cNvPr id="34" name="Picture Placeholder 2"/>
          <p:cNvSpPr>
            <a:spLocks noGrp="1"/>
          </p:cNvSpPr>
          <p:nvPr>
            <p:ph type="pic" idx="21" hasCustomPrompt="1"/>
          </p:nvPr>
        </p:nvSpPr>
        <p:spPr>
          <a:xfrm>
            <a:off x="1263443" y="347491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35" name="Picture Placeholder 2"/>
          <p:cNvSpPr>
            <a:spLocks noGrp="1"/>
          </p:cNvSpPr>
          <p:nvPr>
            <p:ph type="pic" idx="22" hasCustomPrompt="1"/>
          </p:nvPr>
        </p:nvSpPr>
        <p:spPr>
          <a:xfrm>
            <a:off x="4675715" y="347491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
        <p:nvSpPr>
          <p:cNvPr id="36" name="Picture Placeholder 2"/>
          <p:cNvSpPr>
            <a:spLocks noGrp="1"/>
          </p:cNvSpPr>
          <p:nvPr>
            <p:ph type="pic" idx="23" hasCustomPrompt="1"/>
          </p:nvPr>
        </p:nvSpPr>
        <p:spPr>
          <a:xfrm>
            <a:off x="8096248" y="3474914"/>
            <a:ext cx="562360" cy="562360"/>
          </a:xfrm>
          <a:prstGeom prst="rect">
            <a:avLst/>
          </a:prstGeom>
        </p:spPr>
        <p:txBody>
          <a:bodyPr>
            <a:normAutofit/>
          </a:bodyPr>
          <a:lstStyle>
            <a:lvl1pPr marL="0" indent="0" algn="ctr">
              <a:buNone/>
              <a:defRPr sz="13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Icon</a:t>
            </a:r>
          </a:p>
        </p:txBody>
      </p:sp>
    </p:spTree>
    <p:extLst>
      <p:ext uri="{BB962C8B-B14F-4D97-AF65-F5344CB8AC3E}">
        <p14:creationId xmlns:p14="http://schemas.microsoft.com/office/powerpoint/2010/main" val="1987441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and Paragraph Center">
    <p:spTree>
      <p:nvGrpSpPr>
        <p:cNvPr id="1" name=""/>
        <p:cNvGrpSpPr/>
        <p:nvPr/>
      </p:nvGrpSpPr>
      <p:grpSpPr>
        <a:xfrm>
          <a:off x="0" y="0"/>
          <a:ext cx="0" cy="0"/>
          <a:chOff x="0" y="0"/>
          <a:chExt cx="0" cy="0"/>
        </a:xfrm>
      </p:grpSpPr>
      <p:sp>
        <p:nvSpPr>
          <p:cNvPr id="6" name="Полилиния 18"/>
          <p:cNvSpPr/>
          <p:nvPr userDrawn="1"/>
        </p:nvSpPr>
        <p:spPr>
          <a:xfrm rot="16200000">
            <a:off x="6580730" y="-2277379"/>
            <a:ext cx="4160108" cy="8319450"/>
          </a:xfrm>
          <a:custGeom>
            <a:avLst/>
            <a:gdLst>
              <a:gd name="connsiteX0" fmla="*/ 6085234 w 6085234"/>
              <a:gd name="connsiteY0" fmla="*/ 0 h 12169352"/>
              <a:gd name="connsiteX1" fmla="*/ 6085234 w 6085234"/>
              <a:gd name="connsiteY1" fmla="*/ 12168242 h 12169352"/>
              <a:gd name="connsiteX2" fmla="*/ 6061980 w 6085234"/>
              <a:gd name="connsiteY2" fmla="*/ 12169352 h 12169352"/>
              <a:gd name="connsiteX3" fmla="*/ 4545570 w 6085234"/>
              <a:gd name="connsiteY3" fmla="*/ 11541233 h 12169352"/>
              <a:gd name="connsiteX4" fmla="*/ 628118 w 6085234"/>
              <a:gd name="connsiteY4" fmla="*/ 7623783 h 12169352"/>
              <a:gd name="connsiteX5" fmla="*/ 0 w 6085234"/>
              <a:gd name="connsiteY5" fmla="*/ 6107372 h 12169352"/>
              <a:gd name="connsiteX6" fmla="*/ 628118 w 6085234"/>
              <a:gd name="connsiteY6" fmla="*/ 4590962 h 12169352"/>
              <a:gd name="connsiteX7" fmla="*/ 4592074 w 6085234"/>
              <a:gd name="connsiteY7" fmla="*/ 627008 h 12169352"/>
              <a:gd name="connsiteX8" fmla="*/ 5902926 w 6085234"/>
              <a:gd name="connsiteY8" fmla="*/ 8703 h 1216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234" h="12169352">
                <a:moveTo>
                  <a:pt x="6085234" y="0"/>
                </a:moveTo>
                <a:lnTo>
                  <a:pt x="6085234" y="12168242"/>
                </a:lnTo>
                <a:lnTo>
                  <a:pt x="6061980" y="12169352"/>
                </a:lnTo>
                <a:cubicBezTo>
                  <a:pt x="5513148" y="12169352"/>
                  <a:pt x="4964314" y="11959979"/>
                  <a:pt x="4545570" y="11541233"/>
                </a:cubicBezTo>
                <a:lnTo>
                  <a:pt x="628118" y="7623783"/>
                </a:lnTo>
                <a:cubicBezTo>
                  <a:pt x="209374" y="7205037"/>
                  <a:pt x="0" y="6656206"/>
                  <a:pt x="0" y="6107372"/>
                </a:cubicBezTo>
                <a:cubicBezTo>
                  <a:pt x="0" y="5558541"/>
                  <a:pt x="209374" y="5009707"/>
                  <a:pt x="628118" y="4590962"/>
                </a:cubicBezTo>
                <a:lnTo>
                  <a:pt x="4592074" y="627008"/>
                </a:lnTo>
                <a:cubicBezTo>
                  <a:pt x="4958474" y="260606"/>
                  <a:pt x="5424476" y="54503"/>
                  <a:pt x="5902926" y="8703"/>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7" name="Text Placeholder 2"/>
          <p:cNvSpPr>
            <a:spLocks noGrp="1"/>
          </p:cNvSpPr>
          <p:nvPr>
            <p:ph type="body" idx="1" hasCustomPrompt="1"/>
          </p:nvPr>
        </p:nvSpPr>
        <p:spPr>
          <a:xfrm>
            <a:off x="4114256" y="2564221"/>
            <a:ext cx="5893346" cy="1923114"/>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solidFill>
                <a:latin typeface="Roboto" charset="0"/>
                <a:ea typeface="Roboto" charset="0"/>
                <a:cs typeface="Roboto" charset="0"/>
              </a:rPr>
              <a:t>It has survived not only five centuries, but also the leap into electronic typesetting, remaining essentially unchanged.</a:t>
            </a:r>
          </a:p>
          <a:p>
            <a:pPr marL="0" indent="0">
              <a:buNone/>
            </a:pPr>
            <a:r>
              <a:rPr lang="en-US" sz="1200" dirty="0">
                <a:solidFill>
                  <a:schemeClr val="bg1"/>
                </a:solidFill>
                <a:latin typeface="Roboto" charset="0"/>
                <a:ea typeface="Roboto" charset="0"/>
                <a:cs typeface="Roboto" charset="0"/>
              </a:rPr>
              <a:t>It was popularized in the 1960s with the release of Letterset sheets containing Lorem Ipsum passages, and more recently with desktop publishing software like Aldus PageMaker including versions of Lorem Ipsum.</a:t>
            </a:r>
          </a:p>
        </p:txBody>
      </p:sp>
      <p:sp>
        <p:nvSpPr>
          <p:cNvPr id="9" name="Title 1"/>
          <p:cNvSpPr>
            <a:spLocks noGrp="1"/>
          </p:cNvSpPr>
          <p:nvPr>
            <p:ph type="title" hasCustomPrompt="1"/>
          </p:nvPr>
        </p:nvSpPr>
        <p:spPr>
          <a:xfrm>
            <a:off x="1608667" y="2564220"/>
            <a:ext cx="1912922" cy="457198"/>
          </a:xfrm>
          <a:prstGeom prst="rect">
            <a:avLst/>
          </a:prstGeom>
        </p:spPr>
        <p:txBody>
          <a:bodyPr anchor="b">
            <a:normAutofit/>
          </a:bodyPr>
          <a:lstStyle>
            <a:lvl1pPr algn="r">
              <a:defRPr sz="2200" baseline="0"/>
            </a:lvl1pPr>
          </a:lstStyle>
          <a:p>
            <a:r>
              <a:rPr lang="en-US"/>
              <a:t>Heading</a:t>
            </a:r>
            <a:endParaRPr lang="en-US" dirty="0"/>
          </a:p>
        </p:txBody>
      </p:sp>
      <p:cxnSp>
        <p:nvCxnSpPr>
          <p:cNvPr id="10" name="Straight Connector 9"/>
          <p:cNvCxnSpPr/>
          <p:nvPr userDrawn="1"/>
        </p:nvCxnSpPr>
        <p:spPr>
          <a:xfrm>
            <a:off x="3916735" y="2564220"/>
            <a:ext cx="0" cy="1923115"/>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27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ing and 2 Paragraph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1850" y="2150005"/>
            <a:ext cx="10515600" cy="440795"/>
          </a:xfrm>
          <a:prstGeom prst="rect">
            <a:avLst/>
          </a:prstGeom>
        </p:spPr>
        <p:txBody>
          <a:bodyPr anchor="b">
            <a:normAutofit/>
          </a:bodyPr>
          <a:lstStyle>
            <a:lvl1pPr>
              <a:defRPr sz="2500"/>
            </a:lvl1pPr>
          </a:lstStyle>
          <a:p>
            <a:r>
              <a:rPr lang="en-US" dirty="0"/>
              <a:t>Heading</a:t>
            </a:r>
          </a:p>
        </p:txBody>
      </p:sp>
      <p:sp>
        <p:nvSpPr>
          <p:cNvPr id="9" name="Text Placeholder 2"/>
          <p:cNvSpPr>
            <a:spLocks noGrp="1"/>
          </p:cNvSpPr>
          <p:nvPr>
            <p:ph type="body" idx="1" hasCustomPrompt="1"/>
          </p:nvPr>
        </p:nvSpPr>
        <p:spPr>
          <a:xfrm>
            <a:off x="831850" y="3043280"/>
            <a:ext cx="4975200" cy="1828800"/>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p:txBody>
      </p:sp>
      <p:sp>
        <p:nvSpPr>
          <p:cNvPr id="11" name="Text Placeholder 2"/>
          <p:cNvSpPr>
            <a:spLocks noGrp="1"/>
          </p:cNvSpPr>
          <p:nvPr>
            <p:ph type="body" idx="10" hasCustomPrompt="1"/>
          </p:nvPr>
        </p:nvSpPr>
        <p:spPr>
          <a:xfrm>
            <a:off x="6372250" y="3043279"/>
            <a:ext cx="4975200" cy="1828801"/>
          </a:xfrm>
          <a:prstGeom prst="rect">
            <a:avLst/>
          </a:prstGeo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Lorem Ipsum is simply dummy text of the printing and typesetting industry. Lorem Ipsum has been the industry's standard dummy text ever since the 1500s, when an unknown printer took a galley of type and scrambled it to make a type specimen book.</a:t>
            </a:r>
          </a:p>
          <a:p>
            <a:pPr marL="0" indent="0">
              <a:buNone/>
            </a:pPr>
            <a:r>
              <a:rPr lang="en-US" sz="1200" dirty="0">
                <a:solidFill>
                  <a:schemeClr val="bg1">
                    <a:alpha val="90000"/>
                  </a:schemeClr>
                </a:solidFill>
                <a:latin typeface="Roboto" charset="0"/>
                <a:ea typeface="Roboto" charset="0"/>
                <a:cs typeface="Roboto" charset="0"/>
              </a:rPr>
              <a:t>It has survived not only five centuries, but also the leap into electronic typesetting, remaining essentially unchanged. It was popularized in the 1960s with the release of Letterset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66239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ing, 3 Paragraphs With Titles and Icons">
    <p:bg>
      <p:bgPr>
        <a:solidFill>
          <a:srgbClr val="2F79A3"/>
        </a:solidFill>
        <a:effectLst/>
      </p:bgPr>
    </p:bg>
    <p:spTree>
      <p:nvGrpSpPr>
        <p:cNvPr id="1" name=""/>
        <p:cNvGrpSpPr/>
        <p:nvPr/>
      </p:nvGrpSpPr>
      <p:grpSpPr>
        <a:xfrm>
          <a:off x="0" y="0"/>
          <a:ext cx="0" cy="0"/>
          <a:chOff x="0" y="0"/>
          <a:chExt cx="0" cy="0"/>
        </a:xfrm>
      </p:grpSpPr>
      <p:sp>
        <p:nvSpPr>
          <p:cNvPr id="8" name="Text Placeholder 2"/>
          <p:cNvSpPr>
            <a:spLocks noGrp="1"/>
          </p:cNvSpPr>
          <p:nvPr>
            <p:ph type="body" idx="1" hasCustomPrompt="1"/>
          </p:nvPr>
        </p:nvSpPr>
        <p:spPr>
          <a:xfrm>
            <a:off x="1727200" y="3901951"/>
            <a:ext cx="2541034" cy="1301538"/>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lgn="ctr">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9" name="Text Placeholder 2"/>
          <p:cNvSpPr>
            <a:spLocks noGrp="1"/>
          </p:cNvSpPr>
          <p:nvPr>
            <p:ph type="body" idx="11" hasCustomPrompt="1"/>
          </p:nvPr>
        </p:nvSpPr>
        <p:spPr>
          <a:xfrm>
            <a:off x="1727200" y="3473646"/>
            <a:ext cx="2541034" cy="302487"/>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0" name="Title 1"/>
          <p:cNvSpPr>
            <a:spLocks noGrp="1"/>
          </p:cNvSpPr>
          <p:nvPr>
            <p:ph type="title" hasCustomPrompt="1"/>
          </p:nvPr>
        </p:nvSpPr>
        <p:spPr>
          <a:xfrm>
            <a:off x="475488" y="466344"/>
            <a:ext cx="11128052" cy="1224344"/>
          </a:xfrm>
        </p:spPr>
        <p:txBody>
          <a:bodyPr/>
          <a:lstStyle/>
          <a:p>
            <a:r>
              <a:rPr lang="en-US" dirty="0"/>
              <a:t>Heading</a:t>
            </a:r>
          </a:p>
        </p:txBody>
      </p:sp>
      <p:sp>
        <p:nvSpPr>
          <p:cNvPr id="11" name="Text Placeholder 2"/>
          <p:cNvSpPr>
            <a:spLocks noGrp="1"/>
          </p:cNvSpPr>
          <p:nvPr>
            <p:ph type="body" idx="12" hasCustomPrompt="1"/>
          </p:nvPr>
        </p:nvSpPr>
        <p:spPr>
          <a:xfrm>
            <a:off x="4792133" y="3901951"/>
            <a:ext cx="2541034" cy="1301538"/>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lgn="ctr">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2" name="Text Placeholder 2"/>
          <p:cNvSpPr>
            <a:spLocks noGrp="1"/>
          </p:cNvSpPr>
          <p:nvPr>
            <p:ph type="body" idx="13" hasCustomPrompt="1"/>
          </p:nvPr>
        </p:nvSpPr>
        <p:spPr>
          <a:xfrm>
            <a:off x="4792133" y="3473646"/>
            <a:ext cx="2541034" cy="302487"/>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3" name="Text Placeholder 2"/>
          <p:cNvSpPr>
            <a:spLocks noGrp="1"/>
          </p:cNvSpPr>
          <p:nvPr>
            <p:ph type="body" idx="14" hasCustomPrompt="1"/>
          </p:nvPr>
        </p:nvSpPr>
        <p:spPr>
          <a:xfrm>
            <a:off x="7857066" y="3901951"/>
            <a:ext cx="2541034" cy="1301538"/>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lgn="ctr">
              <a:buNone/>
            </a:pPr>
            <a:r>
              <a:rPr lang="en-US" sz="1200" dirty="0">
                <a:solidFill>
                  <a:schemeClr val="bg1">
                    <a:alpha val="90000"/>
                  </a:schemeClr>
                </a:solidFill>
                <a:latin typeface="Roboto" charset="0"/>
                <a:ea typeface="Roboto" charset="0"/>
                <a:cs typeface="Roboto" charset="0"/>
              </a:rPr>
              <a:t>Time is always established fact that a reader will be distracted by the readable content of a page when looking at its layout. The point of using Lorem Ipsum is that it has a more-or-less normal distribution of letters, as opposed.</a:t>
            </a:r>
          </a:p>
        </p:txBody>
      </p:sp>
      <p:sp>
        <p:nvSpPr>
          <p:cNvPr id="14" name="Text Placeholder 2"/>
          <p:cNvSpPr>
            <a:spLocks noGrp="1"/>
          </p:cNvSpPr>
          <p:nvPr>
            <p:ph type="body" idx="15" hasCustomPrompt="1"/>
          </p:nvPr>
        </p:nvSpPr>
        <p:spPr>
          <a:xfrm>
            <a:off x="7857066" y="3473646"/>
            <a:ext cx="2541034" cy="302487"/>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b="1"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indent="0">
              <a:buNone/>
            </a:pPr>
            <a:r>
              <a:rPr lang="en-US" sz="1200" dirty="0">
                <a:solidFill>
                  <a:schemeClr val="bg1">
                    <a:alpha val="90000"/>
                  </a:schemeClr>
                </a:solidFill>
                <a:latin typeface="Roboto" charset="0"/>
                <a:ea typeface="Roboto" charset="0"/>
                <a:cs typeface="Roboto" charset="0"/>
              </a:rPr>
              <a:t>Title</a:t>
            </a:r>
          </a:p>
          <a:p>
            <a:pPr marL="0" indent="0">
              <a:buNone/>
            </a:pPr>
            <a:endParaRPr lang="en-US" sz="1200" dirty="0">
              <a:solidFill>
                <a:schemeClr val="bg1">
                  <a:alpha val="90000"/>
                </a:schemeClr>
              </a:solidFill>
              <a:latin typeface="Roboto" charset="0"/>
              <a:ea typeface="Roboto" charset="0"/>
              <a:cs typeface="Roboto" charset="0"/>
            </a:endParaRPr>
          </a:p>
        </p:txBody>
      </p:sp>
      <p:sp>
        <p:nvSpPr>
          <p:cNvPr id="15" name="Овал 14"/>
          <p:cNvSpPr/>
          <p:nvPr userDrawn="1"/>
        </p:nvSpPr>
        <p:spPr>
          <a:xfrm>
            <a:off x="2431823" y="2041080"/>
            <a:ext cx="1116038" cy="1116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14"/>
          <p:cNvSpPr/>
          <p:nvPr userDrawn="1"/>
        </p:nvSpPr>
        <p:spPr>
          <a:xfrm>
            <a:off x="5504631" y="2041080"/>
            <a:ext cx="1116038" cy="1116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4"/>
          <p:cNvSpPr/>
          <p:nvPr userDrawn="1"/>
        </p:nvSpPr>
        <p:spPr>
          <a:xfrm>
            <a:off x="8569564" y="2041080"/>
            <a:ext cx="1116038" cy="1116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60634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31850" y="2662988"/>
            <a:ext cx="10515600" cy="1190317"/>
          </a:xfrm>
          <a:prstGeom prst="rect">
            <a:avLst/>
          </a:prstGeom>
        </p:spPr>
        <p:txBody>
          <a:bodyPr anchor="b">
            <a:normAutofit/>
          </a:bodyPr>
          <a:lstStyle>
            <a:lvl1pPr>
              <a:defRPr sz="3500" i="1" baseline="0"/>
            </a:lvl1pPr>
          </a:lstStyle>
          <a:p>
            <a:r>
              <a:rPr lang="en-US" dirty="0"/>
              <a:t>“Edit this text and include</a:t>
            </a:r>
            <a:br>
              <a:rPr lang="en-US" dirty="0"/>
            </a:br>
            <a:r>
              <a:rPr lang="en-US" dirty="0"/>
              <a:t>a quote of your choice”.</a:t>
            </a:r>
          </a:p>
        </p:txBody>
      </p:sp>
      <p:cxnSp>
        <p:nvCxnSpPr>
          <p:cNvPr id="9" name="Straight Connector 8"/>
          <p:cNvCxnSpPr/>
          <p:nvPr userDrawn="1"/>
        </p:nvCxnSpPr>
        <p:spPr>
          <a:xfrm flipH="1">
            <a:off x="831850" y="4013727"/>
            <a:ext cx="11360152" cy="0"/>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399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557B"/>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75292" y="466344"/>
            <a:ext cx="11128444" cy="1224344"/>
          </a:xfrm>
          <a:prstGeom prst="rect">
            <a:avLst/>
          </a:prstGeom>
        </p:spPr>
        <p:txBody>
          <a:bodyPr vert="horz" lIns="91440" tIns="45720" rIns="91440" bIns="45720" rtlCol="0" anchor="ctr">
            <a:normAutofit/>
          </a:bodyPr>
          <a:lstStyle/>
          <a:p>
            <a:r>
              <a:rPr lang="en-US" dirty="0"/>
              <a:t>Heading: </a:t>
            </a:r>
            <a:r>
              <a:rPr lang="en-US" dirty="0" err="1"/>
              <a:t>Roboto</a:t>
            </a:r>
            <a:r>
              <a:rPr lang="en-US" dirty="0"/>
              <a:t> Bold 25</a:t>
            </a:r>
          </a:p>
        </p:txBody>
      </p:sp>
      <p:sp>
        <p:nvSpPr>
          <p:cNvPr id="8" name="Text Placeholder 2"/>
          <p:cNvSpPr>
            <a:spLocks noGrp="1"/>
          </p:cNvSpPr>
          <p:nvPr>
            <p:ph type="body" idx="1"/>
          </p:nvPr>
        </p:nvSpPr>
        <p:spPr>
          <a:xfrm>
            <a:off x="475292" y="1825625"/>
            <a:ext cx="11128444" cy="3999442"/>
          </a:xfrm>
          <a:prstGeom prst="rect">
            <a:avLst/>
          </a:prstGeom>
        </p:spPr>
        <p:txBody>
          <a:bodyPr vert="horz" lIns="91440" tIns="45720" rIns="91440" bIns="45720" rtlCol="0">
            <a:normAutofit/>
          </a:bodyPr>
          <a:lstStyle/>
          <a:p>
            <a:pPr lvl="0"/>
            <a:r>
              <a:rPr lang="en-US" dirty="0" err="1"/>
              <a:t>Roboto</a:t>
            </a:r>
            <a:r>
              <a:rPr lang="en-US" dirty="0"/>
              <a:t> Regular 25</a:t>
            </a:r>
          </a:p>
          <a:p>
            <a:pPr lvl="1"/>
            <a:r>
              <a:rPr lang="en-US" dirty="0" err="1"/>
              <a:t>Roboto</a:t>
            </a:r>
            <a:r>
              <a:rPr lang="en-US" dirty="0"/>
              <a:t> Regular 22</a:t>
            </a:r>
          </a:p>
          <a:p>
            <a:pPr lvl="2"/>
            <a:r>
              <a:rPr lang="en-US" dirty="0" err="1"/>
              <a:t>Roboto</a:t>
            </a:r>
            <a:r>
              <a:rPr lang="en-US" dirty="0"/>
              <a:t> Regular 19</a:t>
            </a:r>
          </a:p>
          <a:p>
            <a:pPr lvl="3"/>
            <a:r>
              <a:rPr lang="en-US" dirty="0" err="1"/>
              <a:t>Roboto</a:t>
            </a:r>
            <a:r>
              <a:rPr lang="en-US" dirty="0"/>
              <a:t> Regular 16</a:t>
            </a:r>
          </a:p>
          <a:p>
            <a:pPr lvl="4"/>
            <a:r>
              <a:rPr lang="en-US" dirty="0" err="1"/>
              <a:t>Roboto</a:t>
            </a:r>
            <a:r>
              <a:rPr lang="en-US" dirty="0"/>
              <a:t> Regular 13</a:t>
            </a:r>
          </a:p>
        </p:txBody>
      </p:sp>
      <p:sp>
        <p:nvSpPr>
          <p:cNvPr id="9" name="Content Placeholder 2"/>
          <p:cNvSpPr txBox="1">
            <a:spLocks/>
          </p:cNvSpPr>
          <p:nvPr userDrawn="1"/>
        </p:nvSpPr>
        <p:spPr>
          <a:xfrm>
            <a:off x="9792261" y="6135825"/>
            <a:ext cx="1649142" cy="42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800" b="1" dirty="0">
                <a:solidFill>
                  <a:schemeClr val="bg1">
                    <a:alpha val="50000"/>
                  </a:schemeClr>
                </a:solidFill>
                <a:latin typeface="Roboto" charset="0"/>
                <a:ea typeface="Roboto" charset="0"/>
                <a:cs typeface="Roboto" charset="0"/>
              </a:rPr>
              <a:t>provendb.com</a:t>
            </a:r>
          </a:p>
          <a:p>
            <a:pPr marL="0" indent="0" algn="r">
              <a:spcBef>
                <a:spcPts val="500"/>
              </a:spcBef>
              <a:buNone/>
            </a:pPr>
            <a:r>
              <a:rPr lang="en-US" sz="800" dirty="0">
                <a:solidFill>
                  <a:schemeClr val="bg1">
                    <a:alpha val="50000"/>
                  </a:schemeClr>
                </a:solidFill>
                <a:latin typeface="Roboto" charset="0"/>
                <a:ea typeface="Roboto" charset="0"/>
                <a:cs typeface="Roboto" charset="0"/>
              </a:rPr>
              <a:t>info@provendb.com</a:t>
            </a:r>
          </a:p>
          <a:p>
            <a:pPr algn="r"/>
            <a:endParaRPr lang="en-US" sz="1200" dirty="0">
              <a:solidFill>
                <a:schemeClr val="bg1">
                  <a:alpha val="50000"/>
                </a:schemeClr>
              </a:solidFill>
              <a:latin typeface="Roboto" charset="0"/>
              <a:ea typeface="Roboto" charset="0"/>
              <a:cs typeface="Roboto" charset="0"/>
            </a:endParaRPr>
          </a:p>
          <a:p>
            <a:pPr marL="0" indent="0" algn="r">
              <a:buNone/>
            </a:pPr>
            <a:endParaRPr lang="en-US" sz="1200" dirty="0">
              <a:solidFill>
                <a:schemeClr val="bg1">
                  <a:alpha val="50000"/>
                </a:schemeClr>
              </a:solidFill>
              <a:latin typeface="Roboto" charset="0"/>
              <a:ea typeface="Roboto" charset="0"/>
              <a:cs typeface="Roboto" charset="0"/>
            </a:endParaRPr>
          </a:p>
        </p:txBody>
      </p:sp>
      <p:sp>
        <p:nvSpPr>
          <p:cNvPr id="11" name="Content Placeholder 2"/>
          <p:cNvSpPr txBox="1">
            <a:spLocks/>
          </p:cNvSpPr>
          <p:nvPr userDrawn="1"/>
        </p:nvSpPr>
        <p:spPr>
          <a:xfrm>
            <a:off x="1712822" y="6226829"/>
            <a:ext cx="8744340" cy="242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500"/>
              </a:spcBef>
              <a:buNone/>
            </a:pPr>
            <a:r>
              <a:rPr lang="en-US" sz="800" dirty="0">
                <a:solidFill>
                  <a:schemeClr val="bg1">
                    <a:alpha val="50000"/>
                  </a:schemeClr>
                </a:solidFill>
                <a:latin typeface="Roboto" charset="0"/>
                <a:ea typeface="Roboto" charset="0"/>
                <a:cs typeface="Roboto" charset="0"/>
              </a:rPr>
              <a:t>Introduction to ProvenDB - slide </a:t>
            </a:r>
            <a:fld id="{38470346-42F2-9444-8032-691E283C146A}" type="slidenum">
              <a:rPr lang="en-US" sz="800" smtClean="0">
                <a:solidFill>
                  <a:schemeClr val="bg1">
                    <a:alpha val="50000"/>
                  </a:schemeClr>
                </a:solidFill>
                <a:latin typeface="Roboto" charset="0"/>
                <a:ea typeface="Roboto" charset="0"/>
                <a:cs typeface="Roboto" charset="0"/>
              </a:rPr>
              <a:t>‹#›</a:t>
            </a:fld>
            <a:endParaRPr lang="en-US" sz="800" dirty="0">
              <a:solidFill>
                <a:schemeClr val="bg1">
                  <a:alpha val="50000"/>
                </a:schemeClr>
              </a:solidFill>
              <a:latin typeface="Roboto" charset="0"/>
              <a:ea typeface="Roboto" charset="0"/>
              <a:cs typeface="Roboto" charset="0"/>
            </a:endParaRPr>
          </a:p>
          <a:p>
            <a:pPr algn="r"/>
            <a:endParaRPr lang="en-US" sz="1200" dirty="0">
              <a:solidFill>
                <a:schemeClr val="bg1">
                  <a:alpha val="50000"/>
                </a:schemeClr>
              </a:solidFill>
              <a:latin typeface="Roboto" charset="0"/>
              <a:ea typeface="Roboto" charset="0"/>
              <a:cs typeface="Roboto" charset="0"/>
            </a:endParaRPr>
          </a:p>
          <a:p>
            <a:pPr marL="0" indent="0" algn="r">
              <a:buNone/>
            </a:pPr>
            <a:endParaRPr lang="en-US" sz="1200" dirty="0">
              <a:solidFill>
                <a:schemeClr val="bg1">
                  <a:alpha val="50000"/>
                </a:schemeClr>
              </a:solidFill>
              <a:latin typeface="Roboto" charset="0"/>
              <a:ea typeface="Roboto" charset="0"/>
              <a:cs typeface="Roboto" charset="0"/>
            </a:endParaRPr>
          </a:p>
        </p:txBody>
      </p:sp>
      <p:pic>
        <p:nvPicPr>
          <p:cNvPr id="4" name="Picture 3">
            <a:extLst>
              <a:ext uri="{FF2B5EF4-FFF2-40B4-BE49-F238E27FC236}">
                <a16:creationId xmlns:a16="http://schemas.microsoft.com/office/drawing/2014/main" id="{9D31D158-986A-8749-AD61-5DE88D4C74E6}"/>
              </a:ext>
            </a:extLst>
          </p:cNvPr>
          <p:cNvPicPr>
            <a:picLocks noChangeAspect="1"/>
          </p:cNvPicPr>
          <p:nvPr userDrawn="1"/>
        </p:nvPicPr>
        <p:blipFill>
          <a:blip r:embed="rId28"/>
          <a:stretch>
            <a:fillRect/>
          </a:stretch>
        </p:blipFill>
        <p:spPr>
          <a:xfrm>
            <a:off x="475293" y="6135825"/>
            <a:ext cx="1452120" cy="388595"/>
          </a:xfrm>
          <a:prstGeom prst="rect">
            <a:avLst/>
          </a:prstGeom>
        </p:spPr>
      </p:pic>
    </p:spTree>
    <p:extLst>
      <p:ext uri="{BB962C8B-B14F-4D97-AF65-F5344CB8AC3E}">
        <p14:creationId xmlns:p14="http://schemas.microsoft.com/office/powerpoint/2010/main" val="718279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9" r:id="rId9"/>
    <p:sldLayoutId id="2147483658" r:id="rId10"/>
    <p:sldLayoutId id="2147483660" r:id="rId11"/>
    <p:sldLayoutId id="2147483661" r:id="rId12"/>
    <p:sldLayoutId id="2147483663"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txStyles>
    <p:title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p:titleStyle>
    <p:body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slideLayout" Target="../slideLayouts/slideLayout5.xml"/><Relationship Id="rId6" Type="http://schemas.openxmlformats.org/officeDocument/2006/relationships/image" Target="../media/image47.emf"/><Relationship Id="rId5" Type="http://schemas.openxmlformats.org/officeDocument/2006/relationships/image" Target="../media/image46.tiff"/><Relationship Id="rId4" Type="http://schemas.openxmlformats.org/officeDocument/2006/relationships/image" Target="../media/image4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6.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emf"/></Relationships>
</file>

<file path=ppt/slides/_rels/slide1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5.xml"/><Relationship Id="rId5" Type="http://schemas.openxmlformats.org/officeDocument/2006/relationships/image" Target="../media/image57.emf"/><Relationship Id="rId4" Type="http://schemas.openxmlformats.org/officeDocument/2006/relationships/image" Target="../media/image56.emf"/></Relationships>
</file>

<file path=ppt/slides/_rels/slide16.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2.tiff"/><Relationship Id="rId2" Type="http://schemas.openxmlformats.org/officeDocument/2006/relationships/image" Target="../media/image54.emf"/><Relationship Id="rId1" Type="http://schemas.openxmlformats.org/officeDocument/2006/relationships/slideLayout" Target="../slideLayouts/slideLayout25.xml"/><Relationship Id="rId6" Type="http://schemas.openxmlformats.org/officeDocument/2006/relationships/image" Target="../media/image51.emf"/><Relationship Id="rId5" Type="http://schemas.openxmlformats.org/officeDocument/2006/relationships/image" Target="../media/image57.emf"/><Relationship Id="rId4" Type="http://schemas.openxmlformats.org/officeDocument/2006/relationships/image" Target="../media/image56.emf"/></Relationships>
</file>

<file path=ppt/slides/_rels/slide17.xml.rels><?xml version="1.0" encoding="UTF-8" standalone="yes"?>
<Relationships xmlns="http://schemas.openxmlformats.org/package/2006/relationships"><Relationship Id="rId8" Type="http://schemas.openxmlformats.org/officeDocument/2006/relationships/image" Target="../media/image63.tiff"/><Relationship Id="rId13" Type="http://schemas.openxmlformats.org/officeDocument/2006/relationships/image" Target="../media/image68.tiff"/><Relationship Id="rId3" Type="http://schemas.openxmlformats.org/officeDocument/2006/relationships/image" Target="../media/image51.emf"/><Relationship Id="rId7" Type="http://schemas.openxmlformats.org/officeDocument/2006/relationships/image" Target="../media/image62.tiff"/><Relationship Id="rId12" Type="http://schemas.openxmlformats.org/officeDocument/2006/relationships/image" Target="../media/image67.tiff"/><Relationship Id="rId2" Type="http://schemas.openxmlformats.org/officeDocument/2006/relationships/image" Target="../media/image58.emf"/><Relationship Id="rId1" Type="http://schemas.openxmlformats.org/officeDocument/2006/relationships/slideLayout" Target="../slideLayouts/slideLayout25.xml"/><Relationship Id="rId6" Type="http://schemas.openxmlformats.org/officeDocument/2006/relationships/image" Target="../media/image61.emf"/><Relationship Id="rId11" Type="http://schemas.openxmlformats.org/officeDocument/2006/relationships/image" Target="../media/image66.tiff"/><Relationship Id="rId5" Type="http://schemas.openxmlformats.org/officeDocument/2006/relationships/image" Target="../media/image60.emf"/><Relationship Id="rId10" Type="http://schemas.openxmlformats.org/officeDocument/2006/relationships/image" Target="../media/image65.tiff"/><Relationship Id="rId4" Type="http://schemas.openxmlformats.org/officeDocument/2006/relationships/image" Target="../media/image59.emf"/><Relationship Id="rId9" Type="http://schemas.openxmlformats.org/officeDocument/2006/relationships/image" Target="../media/image64.tiff"/><Relationship Id="rId14" Type="http://schemas.openxmlformats.org/officeDocument/2006/relationships/image" Target="../media/image69.tiff"/></Relationships>
</file>

<file path=ppt/slides/_rels/slide18.xml.rels><?xml version="1.0" encoding="UTF-8" standalone="yes"?>
<Relationships xmlns="http://schemas.openxmlformats.org/package/2006/relationships"><Relationship Id="rId3" Type="http://schemas.openxmlformats.org/officeDocument/2006/relationships/image" Target="../media/image68.tiff"/><Relationship Id="rId7" Type="http://schemas.openxmlformats.org/officeDocument/2006/relationships/image" Target="../media/image73.tiff"/><Relationship Id="rId2" Type="http://schemas.openxmlformats.org/officeDocument/2006/relationships/image" Target="../media/image70.tiff"/><Relationship Id="rId1" Type="http://schemas.openxmlformats.org/officeDocument/2006/relationships/slideLayout" Target="../slideLayouts/slideLayout25.xml"/><Relationship Id="rId6" Type="http://schemas.openxmlformats.org/officeDocument/2006/relationships/image" Target="../media/image69.tiff"/><Relationship Id="rId5" Type="http://schemas.openxmlformats.org/officeDocument/2006/relationships/image" Target="../media/image72.emf"/><Relationship Id="rId4" Type="http://schemas.openxmlformats.org/officeDocument/2006/relationships/image" Target="../media/image71.emf"/></Relationships>
</file>

<file path=ppt/slides/_rels/slide1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95.png"/><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109.png"/><Relationship Id="rId5" Type="http://schemas.openxmlformats.org/officeDocument/2006/relationships/image" Target="../media/image108.emf"/><Relationship Id="rId4" Type="http://schemas.openxmlformats.org/officeDocument/2006/relationships/image" Target="../media/image107.em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hyperlink" Target="https://bit.ly/2R8dw3H" TargetMode="External"/><Relationship Id="rId1" Type="http://schemas.openxmlformats.org/officeDocument/2006/relationships/slideLayout" Target="../slideLayouts/slideLayout2.xml"/><Relationship Id="rId6" Type="http://schemas.openxmlformats.org/officeDocument/2006/relationships/hyperlink" Target="https://bit.ly/2L4Oksc" TargetMode="External"/><Relationship Id="rId5" Type="http://schemas.openxmlformats.org/officeDocument/2006/relationships/hyperlink" Target="https://bit.ly/2OFHNtS" TargetMode="External"/><Relationship Id="rId4" Type="http://schemas.openxmlformats.org/officeDocument/2006/relationships/hyperlink" Target="https://www.azleg.gov/ars/44/07061.ht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emf"/><Relationship Id="rId7"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8.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tiff"/><Relationship Id="rId1" Type="http://schemas.openxmlformats.org/officeDocument/2006/relationships/slideLayout" Target="../slideLayouts/slideLayout2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8.tiff"/><Relationship Id="rId7" Type="http://schemas.openxmlformats.org/officeDocument/2006/relationships/image" Target="../media/image6.emf"/><Relationship Id="rId2" Type="http://schemas.openxmlformats.org/officeDocument/2006/relationships/image" Target="../media/image27.emf"/><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29.emf"/><Relationship Id="rId10" Type="http://schemas.openxmlformats.org/officeDocument/2006/relationships/image" Target="../media/image32.emf"/><Relationship Id="rId4" Type="http://schemas.openxmlformats.org/officeDocument/2006/relationships/image" Target="../media/image11.emf"/><Relationship Id="rId9"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b="1" dirty="0"/>
              <a:t>Introduction</a:t>
            </a:r>
          </a:p>
        </p:txBody>
      </p:sp>
      <p:sp>
        <p:nvSpPr>
          <p:cNvPr id="5" name="Subtitle 4"/>
          <p:cNvSpPr>
            <a:spLocks noGrp="1"/>
          </p:cNvSpPr>
          <p:nvPr>
            <p:ph type="subTitle" idx="1"/>
          </p:nvPr>
        </p:nvSpPr>
        <p:spPr/>
        <p:txBody>
          <a:bodyPr>
            <a:normAutofit/>
          </a:bodyPr>
          <a:lstStyle/>
          <a:p>
            <a:r>
              <a:rPr lang="en-US" dirty="0"/>
              <a:t>April 2019</a:t>
            </a:r>
          </a:p>
        </p:txBody>
      </p:sp>
      <p:sp>
        <p:nvSpPr>
          <p:cNvPr id="14" name="Content Placeholder 2"/>
          <p:cNvSpPr txBox="1">
            <a:spLocks/>
          </p:cNvSpPr>
          <p:nvPr/>
        </p:nvSpPr>
        <p:spPr>
          <a:xfrm>
            <a:off x="10055279" y="5941128"/>
            <a:ext cx="1223922" cy="46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b="1" dirty="0">
                <a:solidFill>
                  <a:schemeClr val="bg1">
                    <a:alpha val="50000"/>
                  </a:schemeClr>
                </a:solidFill>
                <a:latin typeface="Roboto" charset="0"/>
                <a:ea typeface="Roboto" charset="0"/>
                <a:cs typeface="Roboto" charset="0"/>
              </a:rPr>
              <a:t>Guy Harrison</a:t>
            </a:r>
          </a:p>
          <a:p>
            <a:pPr marL="0" indent="0" algn="r">
              <a:spcBef>
                <a:spcPts val="500"/>
              </a:spcBef>
              <a:buNone/>
            </a:pPr>
            <a:r>
              <a:rPr lang="en-US" sz="1000" dirty="0">
                <a:solidFill>
                  <a:schemeClr val="bg1">
                    <a:alpha val="50000"/>
                  </a:schemeClr>
                </a:solidFill>
                <a:latin typeface="Roboto" charset="0"/>
                <a:ea typeface="Roboto" charset="0"/>
                <a:cs typeface="Roboto" charset="0"/>
              </a:rPr>
              <a:t>CTO ProvenDB</a:t>
            </a:r>
          </a:p>
          <a:p>
            <a:endParaRPr lang="en-US" sz="1200" dirty="0">
              <a:solidFill>
                <a:schemeClr val="bg1"/>
              </a:solidFill>
              <a:latin typeface="Roboto" charset="0"/>
              <a:ea typeface="Roboto" charset="0"/>
              <a:cs typeface="Roboto" charset="0"/>
            </a:endParaRPr>
          </a:p>
          <a:p>
            <a:pPr marL="0" indent="0">
              <a:buNone/>
            </a:pPr>
            <a:endParaRPr lang="en-US" sz="1200"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111744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557B"/>
        </a:solidFill>
        <a:effectLst/>
      </p:bgPr>
    </p:bg>
    <p:spTree>
      <p:nvGrpSpPr>
        <p:cNvPr id="1" name=""/>
        <p:cNvGrpSpPr/>
        <p:nvPr/>
      </p:nvGrpSpPr>
      <p:grpSpPr>
        <a:xfrm>
          <a:off x="0" y="0"/>
          <a:ext cx="0" cy="0"/>
          <a:chOff x="0" y="0"/>
          <a:chExt cx="0" cy="0"/>
        </a:xfrm>
      </p:grpSpPr>
      <p:grpSp>
        <p:nvGrpSpPr>
          <p:cNvPr id="180" name="Group 179"/>
          <p:cNvGrpSpPr/>
          <p:nvPr/>
        </p:nvGrpSpPr>
        <p:grpSpPr>
          <a:xfrm>
            <a:off x="900354" y="2289096"/>
            <a:ext cx="619065" cy="619065"/>
            <a:chOff x="762850" y="2221952"/>
            <a:chExt cx="619065" cy="619065"/>
          </a:xfrm>
        </p:grpSpPr>
        <p:sp>
          <p:nvSpPr>
            <p:cNvPr id="181" name="Овал 14"/>
            <p:cNvSpPr/>
            <p:nvPr/>
          </p:nvSpPr>
          <p:spPr>
            <a:xfrm>
              <a:off x="762850" y="2221952"/>
              <a:ext cx="619065" cy="619065"/>
            </a:xfrm>
            <a:prstGeom prst="ellipse">
              <a:avLst/>
            </a:prstGeom>
            <a:solidFill>
              <a:srgbClr val="35B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p>
          </p:txBody>
        </p:sp>
        <p:grpSp>
          <p:nvGrpSpPr>
            <p:cNvPr id="182" name="Google Shape;809;p39"/>
            <p:cNvGrpSpPr/>
            <p:nvPr/>
          </p:nvGrpSpPr>
          <p:grpSpPr>
            <a:xfrm>
              <a:off x="925465" y="2344110"/>
              <a:ext cx="284568" cy="347018"/>
              <a:chOff x="1268550" y="929175"/>
              <a:chExt cx="407950" cy="497475"/>
            </a:xfrm>
          </p:grpSpPr>
          <p:sp>
            <p:nvSpPr>
              <p:cNvPr id="183" name="Google Shape;810;p39"/>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84" name="Google Shape;811;p39"/>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85" name="Google Shape;812;p39"/>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grpSp>
        <p:nvGrpSpPr>
          <p:cNvPr id="186" name="Group 185"/>
          <p:cNvGrpSpPr/>
          <p:nvPr/>
        </p:nvGrpSpPr>
        <p:grpSpPr>
          <a:xfrm>
            <a:off x="887727" y="3961800"/>
            <a:ext cx="619065" cy="619065"/>
            <a:chOff x="750223" y="3894656"/>
            <a:chExt cx="619065" cy="619065"/>
          </a:xfrm>
        </p:grpSpPr>
        <p:sp>
          <p:nvSpPr>
            <p:cNvPr id="187" name="Овал 14"/>
            <p:cNvSpPr/>
            <p:nvPr/>
          </p:nvSpPr>
          <p:spPr>
            <a:xfrm>
              <a:off x="750223" y="3894656"/>
              <a:ext cx="619065" cy="619065"/>
            </a:xfrm>
            <a:prstGeom prst="ellipse">
              <a:avLst/>
            </a:prstGeom>
            <a:solidFill>
              <a:srgbClr val="7FA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p>
          </p:txBody>
        </p:sp>
        <p:sp>
          <p:nvSpPr>
            <p:cNvPr id="188" name="Google Shape;628;p39"/>
            <p:cNvSpPr/>
            <p:nvPr/>
          </p:nvSpPr>
          <p:spPr>
            <a:xfrm>
              <a:off x="940433" y="4026667"/>
              <a:ext cx="240286" cy="34587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189" name="Group 188"/>
          <p:cNvGrpSpPr/>
          <p:nvPr/>
        </p:nvGrpSpPr>
        <p:grpSpPr>
          <a:xfrm>
            <a:off x="8236378" y="2288978"/>
            <a:ext cx="619067" cy="619067"/>
            <a:chOff x="9349485" y="2221834"/>
            <a:chExt cx="619067" cy="619067"/>
          </a:xfrm>
        </p:grpSpPr>
        <p:sp>
          <p:nvSpPr>
            <p:cNvPr id="190" name="Овал 14"/>
            <p:cNvSpPr/>
            <p:nvPr/>
          </p:nvSpPr>
          <p:spPr>
            <a:xfrm>
              <a:off x="9349485" y="2221834"/>
              <a:ext cx="619067" cy="619067"/>
            </a:xfrm>
            <a:prstGeom prst="ellipse">
              <a:avLst/>
            </a:prstGeom>
            <a:solidFill>
              <a:srgbClr val="E0A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p>
          </p:txBody>
        </p:sp>
        <p:pic>
          <p:nvPicPr>
            <p:cNvPr id="191" name="Picture 190"/>
            <p:cNvPicPr>
              <a:picLocks noChangeAspect="1"/>
            </p:cNvPicPr>
            <p:nvPr/>
          </p:nvPicPr>
          <p:blipFill>
            <a:blip r:embed="rId2"/>
            <a:stretch>
              <a:fillRect/>
            </a:stretch>
          </p:blipFill>
          <p:spPr>
            <a:xfrm>
              <a:off x="9506525" y="2375484"/>
              <a:ext cx="302594" cy="302594"/>
            </a:xfrm>
            <a:prstGeom prst="rect">
              <a:avLst/>
            </a:prstGeom>
          </p:spPr>
        </p:pic>
      </p:grpSp>
      <p:grpSp>
        <p:nvGrpSpPr>
          <p:cNvPr id="192" name="Group 191"/>
          <p:cNvGrpSpPr/>
          <p:nvPr/>
        </p:nvGrpSpPr>
        <p:grpSpPr>
          <a:xfrm>
            <a:off x="4568366" y="3961800"/>
            <a:ext cx="619065" cy="619065"/>
            <a:chOff x="6245052" y="3894656"/>
            <a:chExt cx="619065" cy="619065"/>
          </a:xfrm>
        </p:grpSpPr>
        <p:sp>
          <p:nvSpPr>
            <p:cNvPr id="193" name="Овал 14"/>
            <p:cNvSpPr/>
            <p:nvPr/>
          </p:nvSpPr>
          <p:spPr>
            <a:xfrm>
              <a:off x="6245052" y="3894656"/>
              <a:ext cx="619065" cy="619065"/>
            </a:xfrm>
            <a:prstGeom prst="ellipse">
              <a:avLst/>
            </a:prstGeom>
            <a:solidFill>
              <a:srgbClr val="ADC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p>
          </p:txBody>
        </p:sp>
        <p:grpSp>
          <p:nvGrpSpPr>
            <p:cNvPr id="194" name="Google Shape;770;p39"/>
            <p:cNvGrpSpPr/>
            <p:nvPr/>
          </p:nvGrpSpPr>
          <p:grpSpPr>
            <a:xfrm>
              <a:off x="6365042" y="4010454"/>
              <a:ext cx="376742" cy="376740"/>
              <a:chOff x="6649150" y="309350"/>
              <a:chExt cx="395800" cy="395800"/>
            </a:xfrm>
          </p:grpSpPr>
          <p:sp>
            <p:nvSpPr>
              <p:cNvPr id="195" name="Google Shape;771;p39"/>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6" name="Google Shape;772;p39"/>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7" name="Google Shape;773;p39"/>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8" name="Google Shape;774;p39"/>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9" name="Google Shape;775;p39"/>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0" name="Google Shape;776;p39"/>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1" name="Google Shape;777;p39"/>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2" name="Google Shape;778;p39"/>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3" name="Google Shape;779;p39"/>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4" name="Google Shape;780;p39"/>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5" name="Google Shape;781;p39"/>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6" name="Google Shape;782;p39"/>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7" name="Google Shape;783;p39"/>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8" name="Google Shape;784;p39"/>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9" name="Google Shape;785;p39"/>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10" name="Google Shape;786;p39"/>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11" name="Google Shape;787;p39"/>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12" name="Google Shape;788;p39"/>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13" name="Google Shape;789;p39"/>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14" name="Google Shape;790;p39"/>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15" name="Google Shape;791;p39"/>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16" name="Google Shape;792;p39"/>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17" name="Google Shape;793;p39"/>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grpSp>
        <p:nvGrpSpPr>
          <p:cNvPr id="218" name="Group 217"/>
          <p:cNvGrpSpPr/>
          <p:nvPr/>
        </p:nvGrpSpPr>
        <p:grpSpPr>
          <a:xfrm>
            <a:off x="4568366" y="2289096"/>
            <a:ext cx="619065" cy="619065"/>
            <a:chOff x="6245052" y="2221952"/>
            <a:chExt cx="619065" cy="619065"/>
          </a:xfrm>
        </p:grpSpPr>
        <p:sp>
          <p:nvSpPr>
            <p:cNvPr id="219" name="Овал 14"/>
            <p:cNvSpPr/>
            <p:nvPr/>
          </p:nvSpPr>
          <p:spPr>
            <a:xfrm>
              <a:off x="6245052" y="2221952"/>
              <a:ext cx="619065" cy="619065"/>
            </a:xfrm>
            <a:prstGeom prst="ellipse">
              <a:avLst/>
            </a:prstGeom>
            <a:solidFill>
              <a:srgbClr val="837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a:p>
          </p:txBody>
        </p:sp>
        <p:pic>
          <p:nvPicPr>
            <p:cNvPr id="220" name="Picture 219"/>
            <p:cNvPicPr>
              <a:picLocks noChangeAspect="1"/>
            </p:cNvPicPr>
            <p:nvPr/>
          </p:nvPicPr>
          <p:blipFill>
            <a:blip r:embed="rId3"/>
            <a:stretch>
              <a:fillRect/>
            </a:stretch>
          </p:blipFill>
          <p:spPr>
            <a:xfrm>
              <a:off x="6376856" y="2349578"/>
              <a:ext cx="395465" cy="400882"/>
            </a:xfrm>
            <a:prstGeom prst="rect">
              <a:avLst/>
            </a:prstGeom>
          </p:spPr>
        </p:pic>
      </p:grpSp>
      <p:sp>
        <p:nvSpPr>
          <p:cNvPr id="221" name="Text Placeholder 5"/>
          <p:cNvSpPr>
            <a:spLocks noGrp="1"/>
          </p:cNvSpPr>
          <p:nvPr>
            <p:ph type="body" idx="4294967295"/>
          </p:nvPr>
        </p:nvSpPr>
        <p:spPr>
          <a:xfrm>
            <a:off x="1676459" y="2618091"/>
            <a:ext cx="2580077" cy="646405"/>
          </a:xfrm>
          <a:prstGeom prst="rect">
            <a:avLst/>
          </a:prstGeom>
        </p:spPr>
        <p:txBody>
          <a:bodyPr>
            <a:noAutofit/>
          </a:bodyPr>
          <a:lstStyle/>
          <a:p>
            <a:pPr marL="0" lvl="0" indent="0">
              <a:buNone/>
            </a:pPr>
            <a:r>
              <a:rPr lang="en-US" sz="1400" dirty="0"/>
              <a:t>New data doesn’t over write old data – instead a new version of data is created.</a:t>
            </a:r>
          </a:p>
        </p:txBody>
      </p:sp>
      <p:sp>
        <p:nvSpPr>
          <p:cNvPr id="222" name="Text Placeholder 6"/>
          <p:cNvSpPr>
            <a:spLocks noGrp="1"/>
          </p:cNvSpPr>
          <p:nvPr>
            <p:ph type="body" idx="11"/>
          </p:nvPr>
        </p:nvSpPr>
        <p:spPr>
          <a:xfrm>
            <a:off x="1676459" y="2291384"/>
            <a:ext cx="2580077" cy="302487"/>
          </a:xfrm>
        </p:spPr>
        <p:txBody>
          <a:bodyPr>
            <a:normAutofit lnSpcReduction="10000"/>
          </a:bodyPr>
          <a:lstStyle/>
          <a:p>
            <a:r>
              <a:rPr lang="en-US" dirty="0"/>
              <a:t>Versioning of data</a:t>
            </a:r>
          </a:p>
        </p:txBody>
      </p:sp>
      <p:sp>
        <p:nvSpPr>
          <p:cNvPr id="223" name="Text Placeholder 5"/>
          <p:cNvSpPr>
            <a:spLocks noGrp="1"/>
          </p:cNvSpPr>
          <p:nvPr>
            <p:ph type="body" idx="4294967295"/>
          </p:nvPr>
        </p:nvSpPr>
        <p:spPr>
          <a:xfrm>
            <a:off x="1721735" y="4292248"/>
            <a:ext cx="2580077" cy="646405"/>
          </a:xfrm>
          <a:prstGeom prst="rect">
            <a:avLst/>
          </a:prstGeom>
        </p:spPr>
        <p:txBody>
          <a:bodyPr>
            <a:normAutofit fontScale="85000" lnSpcReduction="10000"/>
          </a:bodyPr>
          <a:lstStyle/>
          <a:p>
            <a:pPr marL="0" lvl="0" indent="0">
              <a:buNone/>
            </a:pPr>
            <a:r>
              <a:rPr lang="en-US" sz="1600" dirty="0"/>
              <a:t>Selected versions of data are “pinned” to the blockchain and cannot be altered.</a:t>
            </a:r>
          </a:p>
        </p:txBody>
      </p:sp>
      <p:sp>
        <p:nvSpPr>
          <p:cNvPr id="224" name="Text Placeholder 6"/>
          <p:cNvSpPr>
            <a:spLocks noGrp="1"/>
          </p:cNvSpPr>
          <p:nvPr>
            <p:ph type="body" idx="11"/>
          </p:nvPr>
        </p:nvSpPr>
        <p:spPr>
          <a:xfrm>
            <a:off x="1721735" y="3965541"/>
            <a:ext cx="2580077" cy="302487"/>
          </a:xfrm>
        </p:spPr>
        <p:txBody>
          <a:bodyPr>
            <a:normAutofit lnSpcReduction="10000"/>
          </a:bodyPr>
          <a:lstStyle/>
          <a:p>
            <a:r>
              <a:rPr lang="en-US" dirty="0"/>
              <a:t>Immutability</a:t>
            </a:r>
          </a:p>
        </p:txBody>
      </p:sp>
      <p:sp>
        <p:nvSpPr>
          <p:cNvPr id="225" name="Text Placeholder 5"/>
          <p:cNvSpPr>
            <a:spLocks noGrp="1"/>
          </p:cNvSpPr>
          <p:nvPr>
            <p:ph type="body" idx="4294967295"/>
          </p:nvPr>
        </p:nvSpPr>
        <p:spPr>
          <a:xfrm>
            <a:off x="5469980" y="2618091"/>
            <a:ext cx="2580077" cy="810909"/>
          </a:xfrm>
          <a:prstGeom prst="rect">
            <a:avLst/>
          </a:prstGeom>
        </p:spPr>
        <p:txBody>
          <a:bodyPr>
            <a:noAutofit/>
          </a:bodyPr>
          <a:lstStyle/>
          <a:p>
            <a:pPr marL="0" lvl="0" indent="0">
              <a:buNone/>
            </a:pPr>
            <a:r>
              <a:rPr lang="en-US" sz="1400" dirty="0"/>
              <a:t>Any attempt to tamper with database records can be detected by blockchain technology</a:t>
            </a:r>
          </a:p>
        </p:txBody>
      </p:sp>
      <p:sp>
        <p:nvSpPr>
          <p:cNvPr id="226" name="Text Placeholder 6"/>
          <p:cNvSpPr>
            <a:spLocks noGrp="1"/>
          </p:cNvSpPr>
          <p:nvPr>
            <p:ph type="body" idx="11"/>
          </p:nvPr>
        </p:nvSpPr>
        <p:spPr>
          <a:xfrm>
            <a:off x="5469980" y="2291384"/>
            <a:ext cx="2580077" cy="302487"/>
          </a:xfrm>
        </p:spPr>
        <p:txBody>
          <a:bodyPr>
            <a:normAutofit lnSpcReduction="10000"/>
          </a:bodyPr>
          <a:lstStyle/>
          <a:p>
            <a:r>
              <a:rPr lang="en-US" dirty="0"/>
              <a:t>Tamper detection</a:t>
            </a:r>
          </a:p>
        </p:txBody>
      </p:sp>
      <p:sp>
        <p:nvSpPr>
          <p:cNvPr id="227" name="Text Placeholder 5"/>
          <p:cNvSpPr>
            <a:spLocks noGrp="1"/>
          </p:cNvSpPr>
          <p:nvPr>
            <p:ph type="body" idx="4294967295"/>
          </p:nvPr>
        </p:nvSpPr>
        <p:spPr>
          <a:xfrm>
            <a:off x="5469980" y="4292248"/>
            <a:ext cx="2580077" cy="646405"/>
          </a:xfrm>
          <a:prstGeom prst="rect">
            <a:avLst/>
          </a:prstGeom>
        </p:spPr>
        <p:txBody>
          <a:bodyPr>
            <a:noAutofit/>
          </a:bodyPr>
          <a:lstStyle/>
          <a:p>
            <a:pPr marL="0" lvl="0" indent="0">
              <a:buNone/>
            </a:pPr>
            <a:r>
              <a:rPr lang="en-US" sz="1400" dirty="0"/>
              <a:t>The state of the database at previous points in time is always available. </a:t>
            </a:r>
          </a:p>
        </p:txBody>
      </p:sp>
      <p:sp>
        <p:nvSpPr>
          <p:cNvPr id="228" name="Text Placeholder 6"/>
          <p:cNvSpPr>
            <a:spLocks noGrp="1"/>
          </p:cNvSpPr>
          <p:nvPr>
            <p:ph type="body" idx="11"/>
          </p:nvPr>
        </p:nvSpPr>
        <p:spPr>
          <a:xfrm>
            <a:off x="5469980" y="3965541"/>
            <a:ext cx="2580077" cy="302487"/>
          </a:xfrm>
        </p:spPr>
        <p:txBody>
          <a:bodyPr>
            <a:normAutofit lnSpcReduction="10000"/>
          </a:bodyPr>
          <a:lstStyle/>
          <a:p>
            <a:r>
              <a:rPr lang="en-US" dirty="0"/>
              <a:t>Point in time history</a:t>
            </a:r>
          </a:p>
        </p:txBody>
      </p:sp>
      <p:sp>
        <p:nvSpPr>
          <p:cNvPr id="229" name="Text Placeholder 5"/>
          <p:cNvSpPr>
            <a:spLocks noGrp="1"/>
          </p:cNvSpPr>
          <p:nvPr>
            <p:ph type="body" idx="4294967295"/>
          </p:nvPr>
        </p:nvSpPr>
        <p:spPr>
          <a:xfrm>
            <a:off x="9105370" y="2618091"/>
            <a:ext cx="2138617" cy="646405"/>
          </a:xfrm>
          <a:prstGeom prst="rect">
            <a:avLst/>
          </a:prstGeom>
        </p:spPr>
        <p:txBody>
          <a:bodyPr>
            <a:noAutofit/>
          </a:bodyPr>
          <a:lstStyle/>
          <a:p>
            <a:pPr marL="0" lvl="0" indent="0">
              <a:buNone/>
            </a:pPr>
            <a:r>
              <a:rPr lang="en-US" sz="1400" dirty="0"/>
              <a:t>View the complete history of changes to any data item.</a:t>
            </a:r>
          </a:p>
        </p:txBody>
      </p:sp>
      <p:sp>
        <p:nvSpPr>
          <p:cNvPr id="230" name="Text Placeholder 6"/>
          <p:cNvSpPr>
            <a:spLocks noGrp="1"/>
          </p:cNvSpPr>
          <p:nvPr>
            <p:ph type="body" idx="11"/>
          </p:nvPr>
        </p:nvSpPr>
        <p:spPr>
          <a:xfrm>
            <a:off x="9105370" y="2291384"/>
            <a:ext cx="2799020" cy="302487"/>
          </a:xfrm>
        </p:spPr>
        <p:txBody>
          <a:bodyPr>
            <a:noAutofit/>
          </a:bodyPr>
          <a:lstStyle/>
          <a:p>
            <a:r>
              <a:rPr lang="en-US" dirty="0"/>
              <a:t>Complete data provenance</a:t>
            </a:r>
          </a:p>
        </p:txBody>
      </p:sp>
      <p:sp>
        <p:nvSpPr>
          <p:cNvPr id="231" name="Title 2"/>
          <p:cNvSpPr txBox="1">
            <a:spLocks/>
          </p:cNvSpPr>
          <p:nvPr/>
        </p:nvSpPr>
        <p:spPr>
          <a:xfrm>
            <a:off x="831850" y="466344"/>
            <a:ext cx="7007052"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How is ProvenDB different?</a:t>
            </a:r>
          </a:p>
        </p:txBody>
      </p:sp>
    </p:spTree>
    <p:extLst>
      <p:ext uri="{BB962C8B-B14F-4D97-AF65-F5344CB8AC3E}">
        <p14:creationId xmlns:p14="http://schemas.microsoft.com/office/powerpoint/2010/main" val="208543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1">
                                            <p:txEl>
                                              <p:pRg st="0" end="0"/>
                                            </p:txEl>
                                          </p:spTgt>
                                        </p:tgtEl>
                                        <p:attrNameLst>
                                          <p:attrName>style.visibility</p:attrName>
                                        </p:attrNameLst>
                                      </p:cBhvr>
                                      <p:to>
                                        <p:strVal val="visible"/>
                                      </p:to>
                                    </p:set>
                                    <p:animEffect transition="in" filter="fade">
                                      <p:cBhvr>
                                        <p:cTn id="10" dur="500"/>
                                        <p:tgtEl>
                                          <p:spTgt spid="22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2">
                                            <p:txEl>
                                              <p:pRg st="0" end="0"/>
                                            </p:txEl>
                                          </p:spTgt>
                                        </p:tgtEl>
                                        <p:attrNameLst>
                                          <p:attrName>style.visibility</p:attrName>
                                        </p:attrNameLst>
                                      </p:cBhvr>
                                      <p:to>
                                        <p:strVal val="visible"/>
                                      </p:to>
                                    </p:set>
                                    <p:animEffect transition="in" filter="fade">
                                      <p:cBhvr>
                                        <p:cTn id="13" dur="500"/>
                                        <p:tgtEl>
                                          <p:spTgt spid="22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4">
                                            <p:txEl>
                                              <p:pRg st="0" end="0"/>
                                            </p:txEl>
                                          </p:spTgt>
                                        </p:tgtEl>
                                        <p:attrNameLst>
                                          <p:attrName>style.visibility</p:attrName>
                                        </p:attrNameLst>
                                      </p:cBhvr>
                                      <p:to>
                                        <p:strVal val="visible"/>
                                      </p:to>
                                    </p:set>
                                    <p:animEffect transition="in" filter="fade">
                                      <p:cBhvr>
                                        <p:cTn id="18" dur="500"/>
                                        <p:tgtEl>
                                          <p:spTgt spid="22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3">
                                            <p:txEl>
                                              <p:pRg st="0" end="0"/>
                                            </p:txEl>
                                          </p:spTgt>
                                        </p:tgtEl>
                                        <p:attrNameLst>
                                          <p:attrName>style.visibility</p:attrName>
                                        </p:attrNameLst>
                                      </p:cBhvr>
                                      <p:to>
                                        <p:strVal val="visible"/>
                                      </p:to>
                                    </p:set>
                                    <p:animEffect transition="in" filter="fade">
                                      <p:cBhvr>
                                        <p:cTn id="21" dur="500"/>
                                        <p:tgtEl>
                                          <p:spTgt spid="22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fade">
                                      <p:cBhvr>
                                        <p:cTn id="24" dur="500"/>
                                        <p:tgtEl>
                                          <p:spTgt spid="18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6">
                                            <p:txEl>
                                              <p:pRg st="0" end="0"/>
                                            </p:txEl>
                                          </p:spTgt>
                                        </p:tgtEl>
                                        <p:attrNameLst>
                                          <p:attrName>style.visibility</p:attrName>
                                        </p:attrNameLst>
                                      </p:cBhvr>
                                      <p:to>
                                        <p:strVal val="visible"/>
                                      </p:to>
                                    </p:set>
                                    <p:animEffect transition="in" filter="fade">
                                      <p:cBhvr>
                                        <p:cTn id="29" dur="500"/>
                                        <p:tgtEl>
                                          <p:spTgt spid="226">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5">
                                            <p:txEl>
                                              <p:pRg st="0" end="0"/>
                                            </p:txEl>
                                          </p:spTgt>
                                        </p:tgtEl>
                                        <p:attrNameLst>
                                          <p:attrName>style.visibility</p:attrName>
                                        </p:attrNameLst>
                                      </p:cBhvr>
                                      <p:to>
                                        <p:strVal val="visible"/>
                                      </p:to>
                                    </p:set>
                                    <p:animEffect transition="in" filter="fade">
                                      <p:cBhvr>
                                        <p:cTn id="32" dur="500"/>
                                        <p:tgtEl>
                                          <p:spTgt spid="225">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18"/>
                                        </p:tgtEl>
                                        <p:attrNameLst>
                                          <p:attrName>style.visibility</p:attrName>
                                        </p:attrNameLst>
                                      </p:cBhvr>
                                      <p:to>
                                        <p:strVal val="visible"/>
                                      </p:to>
                                    </p:set>
                                    <p:animEffect transition="in" filter="fade">
                                      <p:cBhvr>
                                        <p:cTn id="35" dur="500"/>
                                        <p:tgtEl>
                                          <p:spTgt spid="2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8">
                                            <p:txEl>
                                              <p:pRg st="0" end="0"/>
                                            </p:txEl>
                                          </p:spTgt>
                                        </p:tgtEl>
                                        <p:attrNameLst>
                                          <p:attrName>style.visibility</p:attrName>
                                        </p:attrNameLst>
                                      </p:cBhvr>
                                      <p:to>
                                        <p:strVal val="visible"/>
                                      </p:to>
                                    </p:set>
                                    <p:animEffect transition="in" filter="fade">
                                      <p:cBhvr>
                                        <p:cTn id="40" dur="500"/>
                                        <p:tgtEl>
                                          <p:spTgt spid="228">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7">
                                            <p:txEl>
                                              <p:pRg st="0" end="0"/>
                                            </p:txEl>
                                          </p:spTgt>
                                        </p:tgtEl>
                                        <p:attrNameLst>
                                          <p:attrName>style.visibility</p:attrName>
                                        </p:attrNameLst>
                                      </p:cBhvr>
                                      <p:to>
                                        <p:strVal val="visible"/>
                                      </p:to>
                                    </p:set>
                                    <p:animEffect transition="in" filter="fade">
                                      <p:cBhvr>
                                        <p:cTn id="43" dur="500"/>
                                        <p:tgtEl>
                                          <p:spTgt spid="227">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500"/>
                                        <p:tgtEl>
                                          <p:spTgt spid="19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9"/>
                                        </p:tgtEl>
                                        <p:attrNameLst>
                                          <p:attrName>style.visibility</p:attrName>
                                        </p:attrNameLst>
                                      </p:cBhvr>
                                      <p:to>
                                        <p:strVal val="visible"/>
                                      </p:to>
                                    </p:set>
                                    <p:animEffect transition="in" filter="fade">
                                      <p:cBhvr>
                                        <p:cTn id="51" dur="500"/>
                                        <p:tgtEl>
                                          <p:spTgt spid="1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0">
                                            <p:txEl>
                                              <p:pRg st="0" end="0"/>
                                            </p:txEl>
                                          </p:spTgt>
                                        </p:tgtEl>
                                        <p:attrNameLst>
                                          <p:attrName>style.visibility</p:attrName>
                                        </p:attrNameLst>
                                      </p:cBhvr>
                                      <p:to>
                                        <p:strVal val="visible"/>
                                      </p:to>
                                    </p:set>
                                    <p:animEffect transition="in" filter="fade">
                                      <p:cBhvr>
                                        <p:cTn id="54" dur="500"/>
                                        <p:tgtEl>
                                          <p:spTgt spid="230">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9">
                                            <p:txEl>
                                              <p:pRg st="0" end="0"/>
                                            </p:txEl>
                                          </p:spTgt>
                                        </p:tgtEl>
                                        <p:attrNameLst>
                                          <p:attrName>style.visibility</p:attrName>
                                        </p:attrNameLst>
                                      </p:cBhvr>
                                      <p:to>
                                        <p:strVal val="visible"/>
                                      </p:to>
                                    </p:set>
                                    <p:animEffect transition="in" filter="fade">
                                      <p:cBhvr>
                                        <p:cTn id="57" dur="500"/>
                                        <p:tgtEl>
                                          <p:spTgt spid="2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build="p"/>
      <p:bldP spid="222" grpId="0" build="p"/>
      <p:bldP spid="223" grpId="0" build="p"/>
      <p:bldP spid="224" grpId="0" build="p"/>
      <p:bldP spid="225" grpId="0" build="p"/>
      <p:bldP spid="226" grpId="0" build="p"/>
      <p:bldP spid="227" grpId="0" build="p"/>
      <p:bldP spid="228" grpId="0" build="p"/>
      <p:bldP spid="229" grpId="0" build="p"/>
      <p:bldP spid="23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4"/>
          </p:nvPr>
        </p:nvSpPr>
        <p:spPr>
          <a:xfrm>
            <a:off x="3217389" y="2397982"/>
            <a:ext cx="2597206" cy="667220"/>
          </a:xfrm>
        </p:spPr>
        <p:txBody>
          <a:bodyPr>
            <a:noAutofit/>
          </a:bodyPr>
          <a:lstStyle/>
          <a:p>
            <a:pPr lvl="0"/>
            <a:r>
              <a:rPr lang="en-US" sz="1600" dirty="0"/>
              <a:t>To prove you created some content – intellectual property for instance.</a:t>
            </a:r>
          </a:p>
        </p:txBody>
      </p:sp>
      <p:sp>
        <p:nvSpPr>
          <p:cNvPr id="9" name="Content Placeholder 8"/>
          <p:cNvSpPr>
            <a:spLocks noGrp="1"/>
          </p:cNvSpPr>
          <p:nvPr>
            <p:ph idx="17"/>
          </p:nvPr>
        </p:nvSpPr>
        <p:spPr>
          <a:xfrm>
            <a:off x="7060094" y="2379061"/>
            <a:ext cx="2597206" cy="730567"/>
          </a:xfrm>
        </p:spPr>
        <p:txBody>
          <a:bodyPr>
            <a:normAutofit lnSpcReduction="10000"/>
          </a:bodyPr>
          <a:lstStyle/>
          <a:p>
            <a:pPr lvl="0"/>
            <a:r>
              <a:rPr lang="en-US" sz="1600" dirty="0"/>
              <a:t>To prove that a document or data has not been tampered with or altered.</a:t>
            </a:r>
          </a:p>
        </p:txBody>
      </p:sp>
      <p:sp>
        <p:nvSpPr>
          <p:cNvPr id="12" name="Content Placeholder 11"/>
          <p:cNvSpPr>
            <a:spLocks noGrp="1"/>
          </p:cNvSpPr>
          <p:nvPr>
            <p:ph idx="20"/>
          </p:nvPr>
        </p:nvSpPr>
        <p:spPr>
          <a:xfrm>
            <a:off x="3217389" y="3696766"/>
            <a:ext cx="2597206" cy="948288"/>
          </a:xfrm>
        </p:spPr>
        <p:txBody>
          <a:bodyPr/>
          <a:lstStyle/>
          <a:p>
            <a:pPr lvl="0"/>
            <a:r>
              <a:rPr lang="en-US" sz="1600" dirty="0"/>
              <a:t>To prove the date of a legal or official document.</a:t>
            </a:r>
          </a:p>
        </p:txBody>
      </p:sp>
      <p:sp>
        <p:nvSpPr>
          <p:cNvPr id="15" name="Content Placeholder 14"/>
          <p:cNvSpPr>
            <a:spLocks noGrp="1"/>
          </p:cNvSpPr>
          <p:nvPr>
            <p:ph idx="23"/>
          </p:nvPr>
        </p:nvSpPr>
        <p:spPr>
          <a:xfrm>
            <a:off x="7060094" y="3696766"/>
            <a:ext cx="2597206" cy="730567"/>
          </a:xfrm>
        </p:spPr>
        <p:txBody>
          <a:bodyPr>
            <a:noAutofit/>
          </a:bodyPr>
          <a:lstStyle/>
          <a:p>
            <a:pPr lvl="0"/>
            <a:r>
              <a:rPr lang="en-US" sz="1600" dirty="0"/>
              <a:t>To prove the exact history (provenance) of some data.</a:t>
            </a:r>
          </a:p>
        </p:txBody>
      </p:sp>
      <p:sp>
        <p:nvSpPr>
          <p:cNvPr id="14" name="Title 2"/>
          <p:cNvSpPr>
            <a:spLocks noGrp="1"/>
          </p:cNvSpPr>
          <p:nvPr>
            <p:ph type="title"/>
          </p:nvPr>
        </p:nvSpPr>
        <p:spPr>
          <a:xfrm>
            <a:off x="831850" y="466344"/>
            <a:ext cx="10771690" cy="1224344"/>
          </a:xfrm>
        </p:spPr>
        <p:txBody>
          <a:bodyPr>
            <a:normAutofit/>
          </a:bodyPr>
          <a:lstStyle/>
          <a:p>
            <a:r>
              <a:rPr lang="en-US" sz="3200" dirty="0"/>
              <a:t>When would you use it?</a:t>
            </a:r>
          </a:p>
        </p:txBody>
      </p:sp>
      <p:pic>
        <p:nvPicPr>
          <p:cNvPr id="3" name="Graphic 2">
            <a:extLst>
              <a:ext uri="{FF2B5EF4-FFF2-40B4-BE49-F238E27FC236}">
                <a16:creationId xmlns:a16="http://schemas.microsoft.com/office/drawing/2014/main" id="{0F694AC8-A7BD-1749-9D02-D0E45884F4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7407" y="3771284"/>
            <a:ext cx="647700" cy="558800"/>
          </a:xfrm>
          <a:prstGeom prst="rect">
            <a:avLst/>
          </a:prstGeom>
        </p:spPr>
      </p:pic>
      <p:pic>
        <p:nvPicPr>
          <p:cNvPr id="5" name="Graphic 4">
            <a:extLst>
              <a:ext uri="{FF2B5EF4-FFF2-40B4-BE49-F238E27FC236}">
                <a16:creationId xmlns:a16="http://schemas.microsoft.com/office/drawing/2014/main" id="{46F414EE-3E8B-C24E-8B0B-ED186A59E3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4906" y="2500028"/>
            <a:ext cx="469900" cy="609600"/>
          </a:xfrm>
          <a:prstGeom prst="rect">
            <a:avLst/>
          </a:prstGeom>
        </p:spPr>
      </p:pic>
      <p:pic>
        <p:nvPicPr>
          <p:cNvPr id="8" name="Graphic 7">
            <a:extLst>
              <a:ext uri="{FF2B5EF4-FFF2-40B4-BE49-F238E27FC236}">
                <a16:creationId xmlns:a16="http://schemas.microsoft.com/office/drawing/2014/main" id="{8D562628-BA6C-F940-ADBE-C59714DB71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64761" y="2426792"/>
            <a:ext cx="419100" cy="609600"/>
          </a:xfrm>
          <a:prstGeom prst="rect">
            <a:avLst/>
          </a:prstGeom>
        </p:spPr>
      </p:pic>
      <p:pic>
        <p:nvPicPr>
          <p:cNvPr id="11" name="Graphic 10">
            <a:extLst>
              <a:ext uri="{FF2B5EF4-FFF2-40B4-BE49-F238E27FC236}">
                <a16:creationId xmlns:a16="http://schemas.microsoft.com/office/drawing/2014/main" id="{15F787F4-BFF0-BA42-AE6B-A27049B2AD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88706" y="3653625"/>
            <a:ext cx="622300" cy="647700"/>
          </a:xfrm>
          <a:prstGeom prst="rect">
            <a:avLst/>
          </a:prstGeom>
        </p:spPr>
      </p:pic>
    </p:spTree>
    <p:extLst>
      <p:ext uri="{BB962C8B-B14F-4D97-AF65-F5344CB8AC3E}">
        <p14:creationId xmlns:p14="http://schemas.microsoft.com/office/powerpoint/2010/main" val="14197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build="p"/>
      <p:bldP spid="12" grpId="0" build="p"/>
      <p:bldP spid="1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557B"/>
        </a:solidFill>
        <a:effectLst/>
      </p:bgPr>
    </p:bg>
    <p:spTree>
      <p:nvGrpSpPr>
        <p:cNvPr id="1" name=""/>
        <p:cNvGrpSpPr/>
        <p:nvPr/>
      </p:nvGrpSpPr>
      <p:grpSpPr>
        <a:xfrm>
          <a:off x="0" y="0"/>
          <a:ext cx="0" cy="0"/>
          <a:chOff x="0" y="0"/>
          <a:chExt cx="0" cy="0"/>
        </a:xfrm>
      </p:grpSpPr>
      <p:sp>
        <p:nvSpPr>
          <p:cNvPr id="15" name="Text Placeholder 14"/>
          <p:cNvSpPr>
            <a:spLocks noGrp="1"/>
          </p:cNvSpPr>
          <p:nvPr>
            <p:ph type="body" idx="1"/>
          </p:nvPr>
        </p:nvSpPr>
        <p:spPr>
          <a:xfrm>
            <a:off x="2786534" y="2261659"/>
            <a:ext cx="2791883" cy="466847"/>
          </a:xfrm>
        </p:spPr>
        <p:txBody>
          <a:bodyPr>
            <a:noAutofit/>
          </a:bodyPr>
          <a:lstStyle/>
          <a:p>
            <a:pPr lvl="0" algn="l"/>
            <a:r>
              <a:rPr lang="en-GB" sz="1600" dirty="0"/>
              <a:t>Document Management</a:t>
            </a:r>
            <a:br>
              <a:rPr lang="en-GB" sz="1600" dirty="0"/>
            </a:br>
            <a:r>
              <a:rPr lang="en-GB" sz="1600" dirty="0"/>
              <a:t>Systems</a:t>
            </a:r>
            <a:endParaRPr lang="en-US" sz="1600" dirty="0"/>
          </a:p>
        </p:txBody>
      </p:sp>
      <p:sp>
        <p:nvSpPr>
          <p:cNvPr id="16" name="Text Placeholder 15"/>
          <p:cNvSpPr>
            <a:spLocks noGrp="1"/>
          </p:cNvSpPr>
          <p:nvPr>
            <p:ph type="body" idx="11"/>
          </p:nvPr>
        </p:nvSpPr>
        <p:spPr>
          <a:xfrm>
            <a:off x="7316161" y="2367006"/>
            <a:ext cx="2791883" cy="256152"/>
          </a:xfrm>
        </p:spPr>
        <p:txBody>
          <a:bodyPr>
            <a:noAutofit/>
          </a:bodyPr>
          <a:lstStyle/>
          <a:p>
            <a:pPr lvl="0"/>
            <a:r>
              <a:rPr lang="en-GB" sz="1600" dirty="0"/>
              <a:t>Legal Record Keeping</a:t>
            </a:r>
            <a:endParaRPr lang="en-US" sz="1600" dirty="0"/>
          </a:p>
        </p:txBody>
      </p:sp>
      <p:sp>
        <p:nvSpPr>
          <p:cNvPr id="17" name="Text Placeholder 16"/>
          <p:cNvSpPr>
            <a:spLocks noGrp="1"/>
          </p:cNvSpPr>
          <p:nvPr>
            <p:ph type="body" idx="13"/>
          </p:nvPr>
        </p:nvSpPr>
        <p:spPr>
          <a:xfrm>
            <a:off x="2786534" y="4253057"/>
            <a:ext cx="1508390" cy="263647"/>
          </a:xfrm>
        </p:spPr>
        <p:txBody>
          <a:bodyPr>
            <a:noAutofit/>
          </a:bodyPr>
          <a:lstStyle/>
          <a:p>
            <a:pPr lvl="0"/>
            <a:r>
              <a:rPr lang="en-GB" sz="1600" dirty="0"/>
              <a:t>Accounting</a:t>
            </a:r>
            <a:endParaRPr lang="en-US" sz="1600" dirty="0"/>
          </a:p>
        </p:txBody>
      </p:sp>
      <p:sp>
        <p:nvSpPr>
          <p:cNvPr id="23" name="Text Placeholder 22"/>
          <p:cNvSpPr>
            <a:spLocks noGrp="1"/>
          </p:cNvSpPr>
          <p:nvPr>
            <p:ph type="body" idx="20"/>
          </p:nvPr>
        </p:nvSpPr>
        <p:spPr>
          <a:xfrm>
            <a:off x="7390976" y="4126765"/>
            <a:ext cx="1747306" cy="516231"/>
          </a:xfrm>
        </p:spPr>
        <p:txBody>
          <a:bodyPr>
            <a:noAutofit/>
          </a:bodyPr>
          <a:lstStyle/>
          <a:p>
            <a:pPr lvl="0" algn="l"/>
            <a:r>
              <a:rPr lang="en-GB" sz="1600" dirty="0"/>
              <a:t>Government and regulatory</a:t>
            </a:r>
            <a:endParaRPr lang="en-US" sz="1600" dirty="0"/>
          </a:p>
        </p:txBody>
      </p:sp>
      <p:pic>
        <p:nvPicPr>
          <p:cNvPr id="38" name="Picture 3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34259" y="4116491"/>
            <a:ext cx="556338" cy="536779"/>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78872" y="4116491"/>
            <a:ext cx="444520" cy="536779"/>
          </a:xfrm>
          <a:prstGeom prst="rect">
            <a:avLst/>
          </a:prstGeom>
        </p:spPr>
      </p:pic>
      <p:pic>
        <p:nvPicPr>
          <p:cNvPr id="18" name="Picture 17"/>
          <p:cNvPicPr>
            <a:picLocks noChangeAspect="1"/>
          </p:cNvPicPr>
          <p:nvPr/>
        </p:nvPicPr>
        <p:blipFill>
          <a:blip r:embed="rId4"/>
          <a:stretch>
            <a:fillRect/>
          </a:stretch>
        </p:blipFill>
        <p:spPr>
          <a:xfrm>
            <a:off x="1877602" y="2244848"/>
            <a:ext cx="558214" cy="50046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05993" y="2228174"/>
            <a:ext cx="417802" cy="533816"/>
          </a:xfrm>
          <a:prstGeom prst="rect">
            <a:avLst/>
          </a:prstGeom>
        </p:spPr>
      </p:pic>
      <p:sp>
        <p:nvSpPr>
          <p:cNvPr id="29" name="Title 2"/>
          <p:cNvSpPr txBox="1">
            <a:spLocks/>
          </p:cNvSpPr>
          <p:nvPr/>
        </p:nvSpPr>
        <p:spPr>
          <a:xfrm>
            <a:off x="831850" y="804396"/>
            <a:ext cx="10771690" cy="886291"/>
          </a:xfrm>
          <a:prstGeom prst="rect">
            <a:avLst/>
          </a:prstGeom>
        </p:spPr>
        <p:txBody>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Applications that would benefit from ProvenDB</a:t>
            </a:r>
          </a:p>
        </p:txBody>
      </p:sp>
      <p:sp>
        <p:nvSpPr>
          <p:cNvPr id="42" name="Freeform 41"/>
          <p:cNvSpPr/>
          <p:nvPr/>
        </p:nvSpPr>
        <p:spPr>
          <a:xfrm flipH="1">
            <a:off x="8429470" y="0"/>
            <a:ext cx="3762530" cy="6872990"/>
          </a:xfrm>
          <a:custGeom>
            <a:avLst/>
            <a:gdLst>
              <a:gd name="connsiteX0" fmla="*/ 3762531 w 3762531"/>
              <a:gd name="connsiteY0" fmla="*/ 0 h 6872990"/>
              <a:gd name="connsiteX1" fmla="*/ 1349115 w 3762531"/>
              <a:gd name="connsiteY1" fmla="*/ 6872990 h 6872990"/>
              <a:gd name="connsiteX2" fmla="*/ 0 w 3762531"/>
              <a:gd name="connsiteY2" fmla="*/ 6858000 h 6872990"/>
              <a:gd name="connsiteX3" fmla="*/ 0 w 3762531"/>
              <a:gd name="connsiteY3" fmla="*/ 4834328 h 6872990"/>
              <a:gd name="connsiteX4" fmla="*/ 502170 w 3762531"/>
              <a:gd name="connsiteY4" fmla="*/ 5463915 h 6872990"/>
              <a:gd name="connsiteX5" fmla="*/ 2428406 w 3762531"/>
              <a:gd name="connsiteY5" fmla="*/ 7495 h 6872990"/>
              <a:gd name="connsiteX6" fmla="*/ 3755036 w 3762531"/>
              <a:gd name="connsiteY6" fmla="*/ 7495 h 687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531" h="6872990">
                <a:moveTo>
                  <a:pt x="3762531" y="0"/>
                </a:moveTo>
                <a:lnTo>
                  <a:pt x="1349115" y="6872990"/>
                </a:lnTo>
                <a:lnTo>
                  <a:pt x="0" y="6858000"/>
                </a:lnTo>
                <a:lnTo>
                  <a:pt x="0" y="4834328"/>
                </a:lnTo>
                <a:lnTo>
                  <a:pt x="502170" y="5463915"/>
                </a:lnTo>
                <a:lnTo>
                  <a:pt x="2428406" y="7495"/>
                </a:lnTo>
                <a:lnTo>
                  <a:pt x="3755036" y="7495"/>
                </a:lnTo>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20"/>
          <p:cNvSpPr>
            <a:spLocks noGrp="1"/>
          </p:cNvSpPr>
          <p:nvPr>
            <p:ph type="body" idx="18"/>
          </p:nvPr>
        </p:nvSpPr>
        <p:spPr>
          <a:xfrm>
            <a:off x="2679282" y="3086456"/>
            <a:ext cx="3140052" cy="466847"/>
          </a:xfrm>
        </p:spPr>
        <p:txBody>
          <a:bodyPr>
            <a:noAutofit/>
          </a:bodyPr>
          <a:lstStyle/>
          <a:p>
            <a:pPr lvl="0" algn="l"/>
            <a:r>
              <a:rPr lang="en-GB" sz="1600" dirty="0"/>
              <a:t>Intellectual property solutions</a:t>
            </a:r>
            <a:br>
              <a:rPr lang="en-GB" sz="1600" dirty="0"/>
            </a:br>
            <a:r>
              <a:rPr lang="en-GB" sz="1600" dirty="0"/>
              <a:t>(data rooms, media management)</a:t>
            </a:r>
            <a:endParaRPr lang="en-US" sz="1600" dirty="0"/>
          </a:p>
        </p:txBody>
      </p:sp>
      <p:pic>
        <p:nvPicPr>
          <p:cNvPr id="47" name="Picture 46"/>
          <p:cNvPicPr>
            <a:picLocks noChangeAspect="1"/>
          </p:cNvPicPr>
          <p:nvPr/>
        </p:nvPicPr>
        <p:blipFill>
          <a:blip r:embed="rId6"/>
          <a:stretch>
            <a:fillRect/>
          </a:stretch>
        </p:blipFill>
        <p:spPr>
          <a:xfrm>
            <a:off x="1868152" y="3079805"/>
            <a:ext cx="517562" cy="480148"/>
          </a:xfrm>
          <a:prstGeom prst="rect">
            <a:avLst/>
          </a:prstGeom>
        </p:spPr>
      </p:pic>
      <p:sp>
        <p:nvSpPr>
          <p:cNvPr id="20" name="Text Placeholder 14">
            <a:extLst>
              <a:ext uri="{FF2B5EF4-FFF2-40B4-BE49-F238E27FC236}">
                <a16:creationId xmlns:a16="http://schemas.microsoft.com/office/drawing/2014/main" id="{4B918FDA-323C-A444-AA1F-9902F16F1C0D}"/>
              </a:ext>
            </a:extLst>
          </p:cNvPr>
          <p:cNvSpPr txBox="1">
            <a:spLocks/>
          </p:cNvSpPr>
          <p:nvPr/>
        </p:nvSpPr>
        <p:spPr>
          <a:xfrm>
            <a:off x="7322192" y="3086456"/>
            <a:ext cx="2289059" cy="466847"/>
          </a:xfrm>
          <a:prstGeom prst="rect">
            <a:avLst/>
          </a:prstGeom>
        </p:spPr>
        <p:txBody>
          <a:bodyPr vert="horz" lIns="91440" tIns="45720" rIns="91440" bIns="45720" rtlCol="0">
            <a:noAutofit/>
          </a:bodyPr>
          <a:lstStyle>
            <a:lvl1pPr marL="0" marR="0" indent="0" algn="just" defTabSz="914400" rtl="0" eaLnBrk="1" fontAlgn="auto" latinLnBrk="0" hangingPunct="1">
              <a:lnSpc>
                <a:spcPct val="90000"/>
              </a:lnSpc>
              <a:spcBef>
                <a:spcPts val="1000"/>
              </a:spcBef>
              <a:spcAft>
                <a:spcPts val="0"/>
              </a:spcAft>
              <a:buClrTx/>
              <a:buSzTx/>
              <a:buFont typeface="Arial"/>
              <a:buNone/>
              <a:tabLst/>
              <a:defRPr sz="1200" b="0" i="0" kern="1200">
                <a:solidFill>
                  <a:schemeClr val="bg1"/>
                </a:solidFill>
                <a:latin typeface="Roboto" charset="0"/>
                <a:ea typeface="Roboto" charset="0"/>
                <a:cs typeface="Roboto" charset="0"/>
              </a:defRPr>
            </a:lvl1pPr>
            <a:lvl2pPr marL="457200" indent="0" algn="l" defTabSz="914400" rtl="0" eaLnBrk="1" latinLnBrk="0" hangingPunct="1">
              <a:lnSpc>
                <a:spcPct val="90000"/>
              </a:lnSpc>
              <a:spcBef>
                <a:spcPts val="500"/>
              </a:spcBef>
              <a:buFont typeface="Arial"/>
              <a:buNone/>
              <a:defRPr sz="2000" kern="1200" baseline="0">
                <a:solidFill>
                  <a:schemeClr val="tx1">
                    <a:tint val="75000"/>
                  </a:schemeClr>
                </a:solidFill>
                <a:latin typeface="Roboto" charset="0"/>
                <a:ea typeface="Roboto" charset="0"/>
                <a:cs typeface="Roboto"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Roboto" charset="0"/>
                <a:ea typeface="Roboto" charset="0"/>
                <a:cs typeface="Roboto"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lvl="0" algn="l"/>
            <a:r>
              <a:rPr lang="en-GB" sz="1600" dirty="0"/>
              <a:t>Audit and and access management systems</a:t>
            </a:r>
            <a:endParaRPr lang="en-US" sz="1600" dirty="0"/>
          </a:p>
        </p:txBody>
      </p:sp>
      <p:pic>
        <p:nvPicPr>
          <p:cNvPr id="22" name="Picture 21">
            <a:extLst>
              <a:ext uri="{FF2B5EF4-FFF2-40B4-BE49-F238E27FC236}">
                <a16:creationId xmlns:a16="http://schemas.microsoft.com/office/drawing/2014/main" id="{8B94A01A-7C11-5849-B531-9D58126574BE}"/>
              </a:ext>
            </a:extLst>
          </p:cNvPr>
          <p:cNvPicPr>
            <a:picLocks noChangeAspect="1"/>
          </p:cNvPicPr>
          <p:nvPr/>
        </p:nvPicPr>
        <p:blipFill>
          <a:blip r:embed="rId7"/>
          <a:stretch>
            <a:fillRect/>
          </a:stretch>
        </p:blipFill>
        <p:spPr>
          <a:xfrm>
            <a:off x="6605993" y="3061180"/>
            <a:ext cx="517399" cy="517399"/>
          </a:xfrm>
          <a:prstGeom prst="rect">
            <a:avLst/>
          </a:prstGeom>
        </p:spPr>
      </p:pic>
    </p:spTree>
    <p:extLst>
      <p:ext uri="{BB962C8B-B14F-4D97-AF65-F5344CB8AC3E}">
        <p14:creationId xmlns:p14="http://schemas.microsoft.com/office/powerpoint/2010/main" val="201375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fade">
                                      <p:cBhvr>
                                        <p:cTn id="10" dur="500"/>
                                        <p:tgtEl>
                                          <p:spTgt spid="1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xEl>
                                              <p:pRg st="0" end="0"/>
                                            </p:txEl>
                                          </p:spTgt>
                                        </p:tgtEl>
                                        <p:attrNameLst>
                                          <p:attrName>style.visibility</p:attrName>
                                        </p:attrNameLst>
                                      </p:cBhvr>
                                      <p:to>
                                        <p:strVal val="visible"/>
                                      </p:to>
                                    </p:set>
                                    <p:animEffect transition="in" filter="fade">
                                      <p:cBhvr>
                                        <p:cTn id="26" dur="500"/>
                                        <p:tgtEl>
                                          <p:spTgt spid="4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fade">
                                      <p:cBhvr>
                                        <p:cTn id="42" dur="500"/>
                                        <p:tgtEl>
                                          <p:spTgt spid="1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xEl>
                                              <p:pRg st="0" end="0"/>
                                            </p:txEl>
                                          </p:spTgt>
                                        </p:tgtEl>
                                        <p:attrNameLst>
                                          <p:attrName>style.visibility</p:attrName>
                                        </p:attrNameLst>
                                      </p:cBhvr>
                                      <p:to>
                                        <p:strVal val="visible"/>
                                      </p:to>
                                    </p:set>
                                    <p:animEffect transition="in" filter="fade">
                                      <p:cBhvr>
                                        <p:cTn id="50"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P spid="17" grpId="0" build="p"/>
      <p:bldP spid="23" grpId="0" build="p"/>
      <p:bldP spid="46" grpId="0" build="p"/>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How does it work?</a:t>
            </a:r>
          </a:p>
        </p:txBody>
      </p:sp>
    </p:spTree>
    <p:extLst>
      <p:ext uri="{BB962C8B-B14F-4D97-AF65-F5344CB8AC3E}">
        <p14:creationId xmlns:p14="http://schemas.microsoft.com/office/powerpoint/2010/main" val="101913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557B"/>
        </a:solid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48E1B4A0-566B-4598-8205-0A489D906CD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57011" y="4925278"/>
            <a:ext cx="425294" cy="425294"/>
          </a:xfrm>
          <a:prstGeom prst="rect">
            <a:avLst/>
          </a:prstGeom>
        </p:spPr>
      </p:pic>
      <p:pic>
        <p:nvPicPr>
          <p:cNvPr id="60" name="Picture 59">
            <a:extLst>
              <a:ext uri="{FF2B5EF4-FFF2-40B4-BE49-F238E27FC236}">
                <a16:creationId xmlns:a16="http://schemas.microsoft.com/office/drawing/2014/main" id="{B61BDD60-B619-4A7E-9B9F-60488076FEE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48612" y="5393591"/>
            <a:ext cx="329401" cy="439201"/>
          </a:xfrm>
          <a:prstGeom prst="rect">
            <a:avLst/>
          </a:prstGeom>
        </p:spPr>
      </p:pic>
      <p:sp>
        <p:nvSpPr>
          <p:cNvPr id="61" name="Text Placeholder 3"/>
          <p:cNvSpPr>
            <a:spLocks noGrp="1"/>
          </p:cNvSpPr>
          <p:nvPr>
            <p:ph type="body" idx="1"/>
          </p:nvPr>
        </p:nvSpPr>
        <p:spPr>
          <a:xfrm>
            <a:off x="4114254" y="2427323"/>
            <a:ext cx="7302123" cy="2621108"/>
          </a:xfrm>
        </p:spPr>
        <p:txBody>
          <a:bodyPr>
            <a:normAutofit/>
          </a:bodyPr>
          <a:lstStyle/>
          <a:p>
            <a:pPr marL="171450" indent="-171450">
              <a:buFont typeface="Arial" charset="0"/>
              <a:buChar char="•"/>
            </a:pPr>
            <a:r>
              <a:rPr lang="en-US" sz="1600" dirty="0"/>
              <a:t>A hash is a mathematical "signature” of a document – a digital finger print</a:t>
            </a:r>
          </a:p>
          <a:p>
            <a:pPr marL="171450" indent="-171450">
              <a:buFont typeface="Arial" charset="0"/>
              <a:buChar char="•"/>
            </a:pPr>
            <a:r>
              <a:rPr lang="en-US" sz="1600" dirty="0"/>
              <a:t>The chances of two documents having the same hash are infinitesimally small – </a:t>
            </a:r>
          </a:p>
          <a:p>
            <a:pPr marL="742950" lvl="1" indent="-285750">
              <a:buFont typeface="Wingdings" pitchFamily="2" charset="2"/>
              <a:buChar char="§"/>
            </a:pPr>
            <a:r>
              <a:rPr lang="en-US" sz="1400" dirty="0">
                <a:solidFill>
                  <a:schemeClr val="bg1"/>
                </a:solidFill>
              </a:rPr>
              <a:t>Even if every computer in the world today generated hashes as fast as it could, it would still take many times longer than the lifetime of the universe to find a duplicate</a:t>
            </a:r>
          </a:p>
          <a:p>
            <a:pPr marL="742950" lvl="1" indent="-285750">
              <a:buFont typeface="Wingdings" pitchFamily="2" charset="2"/>
              <a:buChar char="§"/>
            </a:pPr>
            <a:r>
              <a:rPr lang="en-US" sz="1400" dirty="0">
                <a:solidFill>
                  <a:schemeClr val="bg1"/>
                </a:solidFill>
              </a:rPr>
              <a:t>In practice, hashes are far more precise proofs of identity than DNA or fingerprints. </a:t>
            </a:r>
          </a:p>
          <a:p>
            <a:endParaRPr lang="en-US" sz="1400" dirty="0"/>
          </a:p>
        </p:txBody>
      </p:sp>
      <p:grpSp>
        <p:nvGrpSpPr>
          <p:cNvPr id="62" name="Group 61">
            <a:extLst>
              <a:ext uri="{FF2B5EF4-FFF2-40B4-BE49-F238E27FC236}">
                <a16:creationId xmlns:a16="http://schemas.microsoft.com/office/drawing/2014/main" id="{C66B4ABE-9E4A-A44B-87F0-D29866F408B0}"/>
              </a:ext>
            </a:extLst>
          </p:cNvPr>
          <p:cNvGrpSpPr/>
          <p:nvPr/>
        </p:nvGrpSpPr>
        <p:grpSpPr>
          <a:xfrm>
            <a:off x="8229600" y="4673071"/>
            <a:ext cx="991877" cy="1035225"/>
            <a:chOff x="7064516" y="870973"/>
            <a:chExt cx="991877" cy="1035225"/>
          </a:xfrm>
        </p:grpSpPr>
        <p:pic>
          <p:nvPicPr>
            <p:cNvPr id="63" name="Picture 62">
              <a:extLst>
                <a:ext uri="{FF2B5EF4-FFF2-40B4-BE49-F238E27FC236}">
                  <a16:creationId xmlns:a16="http://schemas.microsoft.com/office/drawing/2014/main" id="{4DEB144A-AB1B-E64A-8E00-13BFA0784905}"/>
                </a:ext>
              </a:extLst>
            </p:cNvPr>
            <p:cNvPicPr>
              <a:picLocks noChangeAspect="1"/>
            </p:cNvPicPr>
            <p:nvPr/>
          </p:nvPicPr>
          <p:blipFill>
            <a:blip r:embed="rId4"/>
            <a:stretch>
              <a:fillRect/>
            </a:stretch>
          </p:blipFill>
          <p:spPr>
            <a:xfrm>
              <a:off x="7376792" y="1207306"/>
              <a:ext cx="536834" cy="698892"/>
            </a:xfrm>
            <a:prstGeom prst="rect">
              <a:avLst/>
            </a:prstGeom>
          </p:spPr>
        </p:pic>
        <p:sp>
          <p:nvSpPr>
            <p:cNvPr id="64" name="Content Placeholder 2">
              <a:extLst>
                <a:ext uri="{FF2B5EF4-FFF2-40B4-BE49-F238E27FC236}">
                  <a16:creationId xmlns:a16="http://schemas.microsoft.com/office/drawing/2014/main" id="{178EB9F6-5B16-8340-ABC9-7D76BC736C97}"/>
                </a:ext>
              </a:extLst>
            </p:cNvPr>
            <p:cNvSpPr txBox="1">
              <a:spLocks/>
            </p:cNvSpPr>
            <p:nvPr/>
          </p:nvSpPr>
          <p:spPr>
            <a:xfrm>
              <a:off x="7064516" y="870973"/>
              <a:ext cx="991877" cy="218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i="1" dirty="0">
                  <a:solidFill>
                    <a:schemeClr val="bg1">
                      <a:alpha val="80000"/>
                    </a:schemeClr>
                  </a:solidFill>
                  <a:latin typeface="Roboto" charset="0"/>
                  <a:ea typeface="Roboto" charset="0"/>
                  <a:cs typeface="Roboto" charset="0"/>
                </a:rPr>
                <a:t>Document</a:t>
              </a:r>
            </a:p>
          </p:txBody>
        </p:sp>
      </p:grpSp>
      <p:grpSp>
        <p:nvGrpSpPr>
          <p:cNvPr id="65" name="Group 64">
            <a:extLst>
              <a:ext uri="{FF2B5EF4-FFF2-40B4-BE49-F238E27FC236}">
                <a16:creationId xmlns:a16="http://schemas.microsoft.com/office/drawing/2014/main" id="{F900ABEB-572D-5B4B-B922-0F3EC052FAB6}"/>
              </a:ext>
            </a:extLst>
          </p:cNvPr>
          <p:cNvGrpSpPr/>
          <p:nvPr/>
        </p:nvGrpSpPr>
        <p:grpSpPr>
          <a:xfrm>
            <a:off x="9798330" y="4673071"/>
            <a:ext cx="671328" cy="967311"/>
            <a:chOff x="8695245" y="863906"/>
            <a:chExt cx="671328" cy="967311"/>
          </a:xfrm>
        </p:grpSpPr>
        <p:pic>
          <p:nvPicPr>
            <p:cNvPr id="66" name="Picture 65">
              <a:extLst>
                <a:ext uri="{FF2B5EF4-FFF2-40B4-BE49-F238E27FC236}">
                  <a16:creationId xmlns:a16="http://schemas.microsoft.com/office/drawing/2014/main" id="{292CE52D-574F-444C-803F-EA4BDBE921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17641" y="1282285"/>
              <a:ext cx="548932" cy="548932"/>
            </a:xfrm>
            <a:prstGeom prst="rect">
              <a:avLst/>
            </a:prstGeom>
          </p:spPr>
        </p:pic>
        <p:sp>
          <p:nvSpPr>
            <p:cNvPr id="67" name="Content Placeholder 2">
              <a:extLst>
                <a:ext uri="{FF2B5EF4-FFF2-40B4-BE49-F238E27FC236}">
                  <a16:creationId xmlns:a16="http://schemas.microsoft.com/office/drawing/2014/main" id="{B1A4F667-7DC0-3044-B9D0-287E9F71911E}"/>
                </a:ext>
              </a:extLst>
            </p:cNvPr>
            <p:cNvSpPr txBox="1">
              <a:spLocks/>
            </p:cNvSpPr>
            <p:nvPr/>
          </p:nvSpPr>
          <p:spPr>
            <a:xfrm>
              <a:off x="8695245" y="863906"/>
              <a:ext cx="671328" cy="218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i="1" dirty="0">
                  <a:solidFill>
                    <a:schemeClr val="bg1">
                      <a:alpha val="80000"/>
                    </a:schemeClr>
                  </a:solidFill>
                  <a:latin typeface="Roboto" charset="0"/>
                  <a:ea typeface="Roboto" charset="0"/>
                  <a:cs typeface="Roboto" charset="0"/>
                </a:rPr>
                <a:t>Hash</a:t>
              </a:r>
            </a:p>
          </p:txBody>
        </p:sp>
      </p:grpSp>
      <p:cxnSp>
        <p:nvCxnSpPr>
          <p:cNvPr id="68" name="Straight Connector 67">
            <a:extLst>
              <a:ext uri="{FF2B5EF4-FFF2-40B4-BE49-F238E27FC236}">
                <a16:creationId xmlns:a16="http://schemas.microsoft.com/office/drawing/2014/main" id="{AC9A1DCA-F00E-3547-BC11-9AE213D3D267}"/>
              </a:ext>
            </a:extLst>
          </p:cNvPr>
          <p:cNvCxnSpPr/>
          <p:nvPr/>
        </p:nvCxnSpPr>
        <p:spPr>
          <a:xfrm>
            <a:off x="9195550" y="5387540"/>
            <a:ext cx="704229"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59193">
            <a:off x="819689" y="1835222"/>
            <a:ext cx="3243497" cy="4324662"/>
          </a:xfrm>
          <a:prstGeom prst="rect">
            <a:avLst/>
          </a:prstGeom>
        </p:spPr>
      </p:pic>
      <p:sp>
        <p:nvSpPr>
          <p:cNvPr id="21" name="Title 2"/>
          <p:cNvSpPr txBox="1">
            <a:spLocks/>
          </p:cNvSpPr>
          <p:nvPr/>
        </p:nvSpPr>
        <p:spPr>
          <a:xfrm>
            <a:off x="775622" y="3429000"/>
            <a:ext cx="2723567" cy="457198"/>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2200" b="1" kern="1200" baseline="0">
                <a:solidFill>
                  <a:schemeClr val="bg1"/>
                </a:solidFill>
                <a:latin typeface="Roboto" charset="0"/>
                <a:ea typeface="Roboto" charset="0"/>
                <a:cs typeface="Roboto" charset="0"/>
              </a:defRPr>
            </a:lvl1pPr>
          </a:lstStyle>
          <a:p>
            <a:r>
              <a:rPr lang="en-US" sz="3200" dirty="0"/>
              <a:t>Hash Signatures</a:t>
            </a:r>
          </a:p>
        </p:txBody>
      </p:sp>
    </p:spTree>
    <p:extLst>
      <p:ext uri="{BB962C8B-B14F-4D97-AF65-F5344CB8AC3E}">
        <p14:creationId xmlns:p14="http://schemas.microsoft.com/office/powerpoint/2010/main" val="21271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500"/>
                                        <p:tgtEl>
                                          <p:spTgt spid="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20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par>
                          <p:cTn id="16" fill="hold">
                            <p:stCondLst>
                              <p:cond delay="1700"/>
                            </p:stCondLst>
                            <p:childTnLst>
                              <p:par>
                                <p:cTn id="17" presetID="10" presetClass="entr" presetSubtype="0" fill="hold" nodeType="afterEffect">
                                  <p:stCondLst>
                                    <p:cond delay="50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1">
                                            <p:txEl>
                                              <p:pRg st="1" end="1"/>
                                            </p:txEl>
                                          </p:spTgt>
                                        </p:tgtEl>
                                        <p:attrNameLst>
                                          <p:attrName>style.visibility</p:attrName>
                                        </p:attrNameLst>
                                      </p:cBhvr>
                                      <p:to>
                                        <p:strVal val="visible"/>
                                      </p:to>
                                    </p:set>
                                    <p:animEffect transition="in" filter="fade">
                                      <p:cBhvr>
                                        <p:cTn id="24" dur="500"/>
                                        <p:tgtEl>
                                          <p:spTgt spid="6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1">
                                            <p:txEl>
                                              <p:pRg st="2" end="2"/>
                                            </p:txEl>
                                          </p:spTgt>
                                        </p:tgtEl>
                                        <p:attrNameLst>
                                          <p:attrName>style.visibility</p:attrName>
                                        </p:attrNameLst>
                                      </p:cBhvr>
                                      <p:to>
                                        <p:strVal val="visible"/>
                                      </p:to>
                                    </p:set>
                                    <p:animEffect transition="in" filter="fade">
                                      <p:cBhvr>
                                        <p:cTn id="29" dur="500"/>
                                        <p:tgtEl>
                                          <p:spTgt spid="6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1">
                                            <p:txEl>
                                              <p:pRg st="3" end="3"/>
                                            </p:txEl>
                                          </p:spTgt>
                                        </p:tgtEl>
                                        <p:attrNameLst>
                                          <p:attrName>style.visibility</p:attrName>
                                        </p:attrNameLst>
                                      </p:cBhvr>
                                      <p:to>
                                        <p:strVal val="visible"/>
                                      </p:to>
                                    </p:set>
                                    <p:animEffect transition="in" filter="fade">
                                      <p:cBhvr>
                                        <p:cTn id="34" dur="500"/>
                                        <p:tgtEl>
                                          <p:spTgt spid="61">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3"/>
          <p:cNvGrpSpPr/>
          <p:nvPr/>
        </p:nvGrpSpPr>
        <p:grpSpPr>
          <a:xfrm>
            <a:off x="4846937" y="816788"/>
            <a:ext cx="4691928" cy="883684"/>
            <a:chOff x="5472391" y="5420212"/>
            <a:chExt cx="3429043" cy="883684"/>
          </a:xfrm>
        </p:grpSpPr>
        <p:sp>
          <p:nvSpPr>
            <p:cNvPr id="255" name="Content Placeholder 2"/>
            <p:cNvSpPr txBox="1">
              <a:spLocks/>
            </p:cNvSpPr>
            <p:nvPr/>
          </p:nvSpPr>
          <p:spPr>
            <a:xfrm>
              <a:off x="5817247" y="5420212"/>
              <a:ext cx="3084187" cy="8836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charset="0"/>
                  <a:ea typeface="Roboto" charset="0"/>
                  <a:cs typeface="Roboto" charset="0"/>
                </a:rPr>
                <a:t>Calculating the block hash is computationally expensive. First node on the blockchain network to correctly calculate the hash is rewarded with bitcoins.</a:t>
              </a:r>
            </a:p>
          </p:txBody>
        </p:sp>
        <p:sp>
          <p:nvSpPr>
            <p:cNvPr id="256" name="Oval 255"/>
            <p:cNvSpPr/>
            <p:nvPr/>
          </p:nvSpPr>
          <p:spPr>
            <a:xfrm>
              <a:off x="5532188" y="5485512"/>
              <a:ext cx="205586"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Content Placeholder 2"/>
            <p:cNvSpPr txBox="1">
              <a:spLocks/>
            </p:cNvSpPr>
            <p:nvPr/>
          </p:nvSpPr>
          <p:spPr>
            <a:xfrm>
              <a:off x="5472391" y="5516279"/>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nvGrpSpPr>
          <p:cNvPr id="263" name="Group 262"/>
          <p:cNvGrpSpPr/>
          <p:nvPr/>
        </p:nvGrpSpPr>
        <p:grpSpPr>
          <a:xfrm>
            <a:off x="2683000" y="1892353"/>
            <a:ext cx="1846451" cy="3245370"/>
            <a:chOff x="5575055" y="1798821"/>
            <a:chExt cx="1846451" cy="3245370"/>
          </a:xfrm>
        </p:grpSpPr>
        <p:sp>
          <p:nvSpPr>
            <p:cNvPr id="264" name="Rounded Rectangle 263"/>
            <p:cNvSpPr/>
            <p:nvPr/>
          </p:nvSpPr>
          <p:spPr>
            <a:xfrm>
              <a:off x="5575055" y="179882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5" name="Picture 264"/>
            <p:cNvPicPr>
              <a:picLocks noChangeAspect="1"/>
            </p:cNvPicPr>
            <p:nvPr/>
          </p:nvPicPr>
          <p:blipFill>
            <a:blip r:embed="rId2"/>
            <a:stretch>
              <a:fillRect/>
            </a:stretch>
          </p:blipFill>
          <p:spPr>
            <a:xfrm>
              <a:off x="5750852" y="2015906"/>
              <a:ext cx="455070" cy="244023"/>
            </a:xfrm>
            <a:prstGeom prst="rect">
              <a:avLst/>
            </a:prstGeom>
          </p:spPr>
        </p:pic>
        <p:pic>
          <p:nvPicPr>
            <p:cNvPr id="266" name="Picture 265"/>
            <p:cNvPicPr>
              <a:picLocks noChangeAspect="1"/>
            </p:cNvPicPr>
            <p:nvPr/>
          </p:nvPicPr>
          <p:blipFill>
            <a:blip r:embed="rId3"/>
            <a:stretch>
              <a:fillRect/>
            </a:stretch>
          </p:blipFill>
          <p:spPr>
            <a:xfrm>
              <a:off x="5814166" y="3502907"/>
              <a:ext cx="368456" cy="375155"/>
            </a:xfrm>
            <a:prstGeom prst="rect">
              <a:avLst/>
            </a:prstGeom>
          </p:spPr>
        </p:pic>
        <p:pic>
          <p:nvPicPr>
            <p:cNvPr id="267" name="Picture 266"/>
            <p:cNvPicPr>
              <a:picLocks noChangeAspect="1"/>
            </p:cNvPicPr>
            <p:nvPr/>
          </p:nvPicPr>
          <p:blipFill>
            <a:blip r:embed="rId4"/>
            <a:stretch>
              <a:fillRect/>
            </a:stretch>
          </p:blipFill>
          <p:spPr>
            <a:xfrm>
              <a:off x="5729740" y="4295549"/>
              <a:ext cx="482532" cy="284231"/>
            </a:xfrm>
            <a:prstGeom prst="rect">
              <a:avLst/>
            </a:prstGeom>
          </p:spPr>
        </p:pic>
        <p:pic>
          <p:nvPicPr>
            <p:cNvPr id="268" name="Picture 267"/>
            <p:cNvPicPr>
              <a:picLocks noChangeAspect="1"/>
            </p:cNvPicPr>
            <p:nvPr/>
          </p:nvPicPr>
          <p:blipFill>
            <a:blip r:embed="rId5"/>
            <a:stretch>
              <a:fillRect/>
            </a:stretch>
          </p:blipFill>
          <p:spPr>
            <a:xfrm>
              <a:off x="5814166" y="2659343"/>
              <a:ext cx="390867" cy="417823"/>
            </a:xfrm>
            <a:prstGeom prst="rect">
              <a:avLst/>
            </a:prstGeom>
          </p:spPr>
        </p:pic>
        <p:sp>
          <p:nvSpPr>
            <p:cNvPr id="269" name="Content Placeholder 2"/>
            <p:cNvSpPr txBox="1">
              <a:spLocks/>
            </p:cNvSpPr>
            <p:nvPr/>
          </p:nvSpPr>
          <p:spPr>
            <a:xfrm>
              <a:off x="6252347"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270" name="Content Placeholder 2"/>
            <p:cNvSpPr txBox="1">
              <a:spLocks/>
            </p:cNvSpPr>
            <p:nvPr/>
          </p:nvSpPr>
          <p:spPr>
            <a:xfrm>
              <a:off x="6252346" y="3690484"/>
              <a:ext cx="967603"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271" name="Content Placeholder 2"/>
            <p:cNvSpPr txBox="1">
              <a:spLocks/>
            </p:cNvSpPr>
            <p:nvPr/>
          </p:nvSpPr>
          <p:spPr>
            <a:xfrm>
              <a:off x="6246651"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272" name="Content Placeholder 2"/>
            <p:cNvSpPr txBox="1">
              <a:spLocks/>
            </p:cNvSpPr>
            <p:nvPr/>
          </p:nvSpPr>
          <p:spPr>
            <a:xfrm>
              <a:off x="6246649"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273" name="Content Placeholder 2"/>
            <p:cNvSpPr txBox="1">
              <a:spLocks/>
            </p:cNvSpPr>
            <p:nvPr/>
          </p:nvSpPr>
          <p:spPr>
            <a:xfrm>
              <a:off x="6253144"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274" name="Content Placeholder 2"/>
            <p:cNvSpPr txBox="1">
              <a:spLocks/>
            </p:cNvSpPr>
            <p:nvPr/>
          </p:nvSpPr>
          <p:spPr>
            <a:xfrm>
              <a:off x="6253142"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1,048,577</a:t>
              </a:r>
            </a:p>
          </p:txBody>
        </p:sp>
        <p:sp>
          <p:nvSpPr>
            <p:cNvPr id="275" name="Content Placeholder 2"/>
            <p:cNvSpPr txBox="1">
              <a:spLocks/>
            </p:cNvSpPr>
            <p:nvPr/>
          </p:nvSpPr>
          <p:spPr>
            <a:xfrm>
              <a:off x="6253143"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276" name="Content Placeholder 2"/>
            <p:cNvSpPr txBox="1">
              <a:spLocks/>
            </p:cNvSpPr>
            <p:nvPr/>
          </p:nvSpPr>
          <p:spPr>
            <a:xfrm>
              <a:off x="6253142"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Io8548</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9765mp</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twej45</a:t>
              </a:r>
            </a:p>
          </p:txBody>
        </p:sp>
      </p:grpSp>
      <p:grpSp>
        <p:nvGrpSpPr>
          <p:cNvPr id="277" name="Group 276"/>
          <p:cNvGrpSpPr/>
          <p:nvPr/>
        </p:nvGrpSpPr>
        <p:grpSpPr>
          <a:xfrm>
            <a:off x="4803942" y="1924304"/>
            <a:ext cx="1846451" cy="3245370"/>
            <a:chOff x="7695997" y="1830772"/>
            <a:chExt cx="1846451" cy="3245370"/>
          </a:xfrm>
        </p:grpSpPr>
        <p:sp>
          <p:nvSpPr>
            <p:cNvPr id="278" name="Rounded Rectangle 277"/>
            <p:cNvSpPr/>
            <p:nvPr/>
          </p:nvSpPr>
          <p:spPr>
            <a:xfrm>
              <a:off x="7695997" y="1830772"/>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9" name="Picture 278"/>
            <p:cNvPicPr>
              <a:picLocks noChangeAspect="1"/>
            </p:cNvPicPr>
            <p:nvPr/>
          </p:nvPicPr>
          <p:blipFill>
            <a:blip r:embed="rId2"/>
            <a:stretch>
              <a:fillRect/>
            </a:stretch>
          </p:blipFill>
          <p:spPr>
            <a:xfrm>
              <a:off x="7885599" y="2015906"/>
              <a:ext cx="455070" cy="244023"/>
            </a:xfrm>
            <a:prstGeom prst="rect">
              <a:avLst/>
            </a:prstGeom>
          </p:spPr>
        </p:pic>
        <p:pic>
          <p:nvPicPr>
            <p:cNvPr id="280" name="Picture 279"/>
            <p:cNvPicPr>
              <a:picLocks noChangeAspect="1"/>
            </p:cNvPicPr>
            <p:nvPr/>
          </p:nvPicPr>
          <p:blipFill>
            <a:blip r:embed="rId3"/>
            <a:stretch>
              <a:fillRect/>
            </a:stretch>
          </p:blipFill>
          <p:spPr>
            <a:xfrm>
              <a:off x="7954593" y="3502907"/>
              <a:ext cx="368456" cy="375155"/>
            </a:xfrm>
            <a:prstGeom prst="rect">
              <a:avLst/>
            </a:prstGeom>
          </p:spPr>
        </p:pic>
        <p:pic>
          <p:nvPicPr>
            <p:cNvPr id="281" name="Picture 280"/>
            <p:cNvPicPr>
              <a:picLocks noChangeAspect="1"/>
            </p:cNvPicPr>
            <p:nvPr/>
          </p:nvPicPr>
          <p:blipFill>
            <a:blip r:embed="rId4"/>
            <a:stretch>
              <a:fillRect/>
            </a:stretch>
          </p:blipFill>
          <p:spPr>
            <a:xfrm>
              <a:off x="7871868" y="4295549"/>
              <a:ext cx="482532" cy="284231"/>
            </a:xfrm>
            <a:prstGeom prst="rect">
              <a:avLst/>
            </a:prstGeom>
          </p:spPr>
        </p:pic>
        <p:pic>
          <p:nvPicPr>
            <p:cNvPr id="282" name="Picture 281"/>
            <p:cNvPicPr>
              <a:picLocks noChangeAspect="1"/>
            </p:cNvPicPr>
            <p:nvPr/>
          </p:nvPicPr>
          <p:blipFill>
            <a:blip r:embed="rId5"/>
            <a:stretch>
              <a:fillRect/>
            </a:stretch>
          </p:blipFill>
          <p:spPr>
            <a:xfrm>
              <a:off x="7949802" y="2659343"/>
              <a:ext cx="390867" cy="417823"/>
            </a:xfrm>
            <a:prstGeom prst="rect">
              <a:avLst/>
            </a:prstGeom>
          </p:spPr>
        </p:pic>
        <p:sp>
          <p:nvSpPr>
            <p:cNvPr id="283" name="Content Placeholder 2"/>
            <p:cNvSpPr txBox="1">
              <a:spLocks/>
            </p:cNvSpPr>
            <p:nvPr/>
          </p:nvSpPr>
          <p:spPr>
            <a:xfrm>
              <a:off x="8389768"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284" name="Content Placeholder 2"/>
            <p:cNvSpPr txBox="1">
              <a:spLocks/>
            </p:cNvSpPr>
            <p:nvPr/>
          </p:nvSpPr>
          <p:spPr>
            <a:xfrm>
              <a:off x="8389767" y="3690484"/>
              <a:ext cx="1047884"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285" name="Content Placeholder 2"/>
            <p:cNvSpPr txBox="1">
              <a:spLocks/>
            </p:cNvSpPr>
            <p:nvPr/>
          </p:nvSpPr>
          <p:spPr>
            <a:xfrm>
              <a:off x="8389767"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286" name="Content Placeholder 2"/>
            <p:cNvSpPr txBox="1">
              <a:spLocks/>
            </p:cNvSpPr>
            <p:nvPr/>
          </p:nvSpPr>
          <p:spPr>
            <a:xfrm>
              <a:off x="8389765"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0000007uy654</a:t>
              </a:r>
            </a:p>
          </p:txBody>
        </p:sp>
        <p:sp>
          <p:nvSpPr>
            <p:cNvPr id="287" name="Content Placeholder 2"/>
            <p:cNvSpPr txBox="1">
              <a:spLocks/>
            </p:cNvSpPr>
            <p:nvPr/>
          </p:nvSpPr>
          <p:spPr>
            <a:xfrm>
              <a:off x="8389765"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288" name="Content Placeholder 2"/>
            <p:cNvSpPr txBox="1">
              <a:spLocks/>
            </p:cNvSpPr>
            <p:nvPr/>
          </p:nvSpPr>
          <p:spPr>
            <a:xfrm>
              <a:off x="8389763"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1,048,578</a:t>
              </a:r>
            </a:p>
          </p:txBody>
        </p:sp>
        <p:sp>
          <p:nvSpPr>
            <p:cNvPr id="289" name="Content Placeholder 2"/>
            <p:cNvSpPr txBox="1">
              <a:spLocks/>
            </p:cNvSpPr>
            <p:nvPr/>
          </p:nvSpPr>
          <p:spPr>
            <a:xfrm>
              <a:off x="8389097"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290" name="Content Placeholder 2"/>
            <p:cNvSpPr txBox="1">
              <a:spLocks/>
            </p:cNvSpPr>
            <p:nvPr/>
          </p:nvSpPr>
          <p:spPr>
            <a:xfrm>
              <a:off x="8389096"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mj721t</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ijdy73</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mp06gv</a:t>
              </a:r>
            </a:p>
          </p:txBody>
        </p:sp>
      </p:grpSp>
      <p:grpSp>
        <p:nvGrpSpPr>
          <p:cNvPr id="291" name="Group 290"/>
          <p:cNvGrpSpPr/>
          <p:nvPr/>
        </p:nvGrpSpPr>
        <p:grpSpPr>
          <a:xfrm>
            <a:off x="6931809" y="1924304"/>
            <a:ext cx="1846451" cy="3245370"/>
            <a:chOff x="9823864" y="1830772"/>
            <a:chExt cx="1846451" cy="3245370"/>
          </a:xfrm>
        </p:grpSpPr>
        <p:sp>
          <p:nvSpPr>
            <p:cNvPr id="292" name="Rounded Rectangle 291"/>
            <p:cNvSpPr/>
            <p:nvPr/>
          </p:nvSpPr>
          <p:spPr>
            <a:xfrm>
              <a:off x="9823864" y="1830772"/>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3" name="Picture 292"/>
            <p:cNvPicPr>
              <a:picLocks noChangeAspect="1"/>
            </p:cNvPicPr>
            <p:nvPr/>
          </p:nvPicPr>
          <p:blipFill>
            <a:blip r:embed="rId2"/>
            <a:stretch>
              <a:fillRect/>
            </a:stretch>
          </p:blipFill>
          <p:spPr>
            <a:xfrm>
              <a:off x="10017719" y="2015906"/>
              <a:ext cx="455070" cy="244023"/>
            </a:xfrm>
            <a:prstGeom prst="rect">
              <a:avLst/>
            </a:prstGeom>
          </p:spPr>
        </p:pic>
        <p:pic>
          <p:nvPicPr>
            <p:cNvPr id="294" name="Picture 293"/>
            <p:cNvPicPr>
              <a:picLocks noChangeAspect="1"/>
            </p:cNvPicPr>
            <p:nvPr/>
          </p:nvPicPr>
          <p:blipFill>
            <a:blip r:embed="rId3"/>
            <a:stretch>
              <a:fillRect/>
            </a:stretch>
          </p:blipFill>
          <p:spPr>
            <a:xfrm>
              <a:off x="10083275" y="3502907"/>
              <a:ext cx="368456" cy="375155"/>
            </a:xfrm>
            <a:prstGeom prst="rect">
              <a:avLst/>
            </a:prstGeom>
          </p:spPr>
        </p:pic>
        <p:pic>
          <p:nvPicPr>
            <p:cNvPr id="295" name="Picture 294"/>
            <p:cNvPicPr>
              <a:picLocks noChangeAspect="1"/>
            </p:cNvPicPr>
            <p:nvPr/>
          </p:nvPicPr>
          <p:blipFill>
            <a:blip r:embed="rId4"/>
            <a:stretch>
              <a:fillRect/>
            </a:stretch>
          </p:blipFill>
          <p:spPr>
            <a:xfrm>
              <a:off x="10000813" y="4295549"/>
              <a:ext cx="482532" cy="284231"/>
            </a:xfrm>
            <a:prstGeom prst="rect">
              <a:avLst/>
            </a:prstGeom>
          </p:spPr>
        </p:pic>
        <p:pic>
          <p:nvPicPr>
            <p:cNvPr id="296" name="Picture 295"/>
            <p:cNvPicPr>
              <a:picLocks noChangeAspect="1"/>
            </p:cNvPicPr>
            <p:nvPr/>
          </p:nvPicPr>
          <p:blipFill>
            <a:blip r:embed="rId5"/>
            <a:stretch>
              <a:fillRect/>
            </a:stretch>
          </p:blipFill>
          <p:spPr>
            <a:xfrm>
              <a:off x="10081922" y="2659343"/>
              <a:ext cx="390867" cy="417823"/>
            </a:xfrm>
            <a:prstGeom prst="rect">
              <a:avLst/>
            </a:prstGeom>
          </p:spPr>
        </p:pic>
        <p:sp>
          <p:nvSpPr>
            <p:cNvPr id="297" name="Content Placeholder 2"/>
            <p:cNvSpPr txBox="1">
              <a:spLocks/>
            </p:cNvSpPr>
            <p:nvPr/>
          </p:nvSpPr>
          <p:spPr>
            <a:xfrm>
              <a:off x="10519071"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298" name="Content Placeholder 2"/>
            <p:cNvSpPr txBox="1">
              <a:spLocks/>
            </p:cNvSpPr>
            <p:nvPr/>
          </p:nvSpPr>
          <p:spPr>
            <a:xfrm>
              <a:off x="10519069" y="3690484"/>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0000007uy654</a:t>
              </a:r>
            </a:p>
          </p:txBody>
        </p:sp>
        <p:sp>
          <p:nvSpPr>
            <p:cNvPr id="299" name="Content Placeholder 2"/>
            <p:cNvSpPr txBox="1">
              <a:spLocks/>
            </p:cNvSpPr>
            <p:nvPr/>
          </p:nvSpPr>
          <p:spPr>
            <a:xfrm>
              <a:off x="10519071"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300" name="Content Placeholder 2"/>
            <p:cNvSpPr txBox="1">
              <a:spLocks/>
            </p:cNvSpPr>
            <p:nvPr/>
          </p:nvSpPr>
          <p:spPr>
            <a:xfrm>
              <a:off x="10519069"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00000078ujma</a:t>
              </a:r>
            </a:p>
          </p:txBody>
        </p:sp>
        <p:sp>
          <p:nvSpPr>
            <p:cNvPr id="301" name="Content Placeholder 2"/>
            <p:cNvSpPr txBox="1">
              <a:spLocks/>
            </p:cNvSpPr>
            <p:nvPr/>
          </p:nvSpPr>
          <p:spPr>
            <a:xfrm>
              <a:off x="10519069"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302" name="Content Placeholder 2"/>
            <p:cNvSpPr txBox="1">
              <a:spLocks/>
            </p:cNvSpPr>
            <p:nvPr/>
          </p:nvSpPr>
          <p:spPr>
            <a:xfrm>
              <a:off x="10519067"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1,048,579</a:t>
              </a:r>
            </a:p>
          </p:txBody>
        </p:sp>
        <p:sp>
          <p:nvSpPr>
            <p:cNvPr id="303" name="Content Placeholder 2"/>
            <p:cNvSpPr txBox="1">
              <a:spLocks/>
            </p:cNvSpPr>
            <p:nvPr/>
          </p:nvSpPr>
          <p:spPr>
            <a:xfrm>
              <a:off x="10519067"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304" name="Content Placeholder 2"/>
            <p:cNvSpPr txBox="1">
              <a:spLocks/>
            </p:cNvSpPr>
            <p:nvPr/>
          </p:nvSpPr>
          <p:spPr>
            <a:xfrm>
              <a:off x="10519066"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jiu6ub</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2xc432</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09okju</a:t>
              </a:r>
            </a:p>
          </p:txBody>
        </p:sp>
      </p:grpSp>
      <p:cxnSp>
        <p:nvCxnSpPr>
          <p:cNvPr id="305" name="Straight Connector 304"/>
          <p:cNvCxnSpPr/>
          <p:nvPr/>
        </p:nvCxnSpPr>
        <p:spPr>
          <a:xfrm>
            <a:off x="2221095" y="3050626"/>
            <a:ext cx="673512" cy="64970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6" name="Rectangle 305"/>
          <p:cNvSpPr/>
          <p:nvPr/>
        </p:nvSpPr>
        <p:spPr>
          <a:xfrm>
            <a:off x="2832551" y="2665282"/>
            <a:ext cx="1593880" cy="593566"/>
          </a:xfrm>
          <a:prstGeom prst="rect">
            <a:avLst/>
          </a:prstGeom>
          <a:noFill/>
          <a:ln>
            <a:solidFill>
              <a:srgbClr val="35B2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p:cNvCxnSpPr/>
          <p:nvPr/>
        </p:nvCxnSpPr>
        <p:spPr>
          <a:xfrm>
            <a:off x="4334244" y="3050626"/>
            <a:ext cx="673512" cy="64970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484605" y="3050626"/>
            <a:ext cx="673512" cy="64970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09" name="Group 308"/>
          <p:cNvGrpSpPr/>
          <p:nvPr/>
        </p:nvGrpSpPr>
        <p:grpSpPr>
          <a:xfrm>
            <a:off x="2541451" y="2908852"/>
            <a:ext cx="856582" cy="2001559"/>
            <a:chOff x="5433506" y="2908852"/>
            <a:chExt cx="856582" cy="2001559"/>
          </a:xfrm>
        </p:grpSpPr>
        <p:cxnSp>
          <p:nvCxnSpPr>
            <p:cNvPr id="310" name="Straight Connector 309"/>
            <p:cNvCxnSpPr/>
            <p:nvPr/>
          </p:nvCxnSpPr>
          <p:spPr>
            <a:xfrm flipH="1">
              <a:off x="5476875" y="3866880"/>
              <a:ext cx="273978"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11" name="Group 310"/>
            <p:cNvGrpSpPr/>
            <p:nvPr/>
          </p:nvGrpSpPr>
          <p:grpSpPr>
            <a:xfrm>
              <a:off x="5433506" y="2908852"/>
              <a:ext cx="856582" cy="2001559"/>
              <a:chOff x="5433506" y="2815320"/>
              <a:chExt cx="856582" cy="2001559"/>
            </a:xfrm>
          </p:grpSpPr>
          <p:cxnSp>
            <p:nvCxnSpPr>
              <p:cNvPr id="312" name="Straight Connector 311"/>
              <p:cNvCxnSpPr/>
              <p:nvPr/>
            </p:nvCxnSpPr>
            <p:spPr>
              <a:xfrm>
                <a:off x="5437606" y="2821668"/>
                <a:ext cx="241515"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V="1">
                <a:off x="5437606" y="2815320"/>
                <a:ext cx="0" cy="2001558"/>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5433506" y="4816878"/>
                <a:ext cx="856582"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6182622" y="467178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6182622" y="453261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V="1">
                <a:off x="6178933" y="4526266"/>
                <a:ext cx="0" cy="290613"/>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318" name="Group 317"/>
          <p:cNvGrpSpPr/>
          <p:nvPr/>
        </p:nvGrpSpPr>
        <p:grpSpPr>
          <a:xfrm>
            <a:off x="560650" y="1611525"/>
            <a:ext cx="1846451" cy="3526198"/>
            <a:chOff x="3452705" y="1611525"/>
            <a:chExt cx="1846451" cy="3526198"/>
          </a:xfrm>
        </p:grpSpPr>
        <p:grpSp>
          <p:nvGrpSpPr>
            <p:cNvPr id="319" name="Group 318"/>
            <p:cNvGrpSpPr/>
            <p:nvPr/>
          </p:nvGrpSpPr>
          <p:grpSpPr>
            <a:xfrm>
              <a:off x="3452705" y="1892353"/>
              <a:ext cx="1846451" cy="3245370"/>
              <a:chOff x="3452705" y="1798821"/>
              <a:chExt cx="1846451" cy="3245370"/>
            </a:xfrm>
          </p:grpSpPr>
          <p:sp>
            <p:nvSpPr>
              <p:cNvPr id="321" name="Rounded Rectangle 320"/>
              <p:cNvSpPr/>
              <p:nvPr/>
            </p:nvSpPr>
            <p:spPr>
              <a:xfrm>
                <a:off x="3452705" y="179882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2" name="Picture 321"/>
              <p:cNvPicPr>
                <a:picLocks noChangeAspect="1"/>
              </p:cNvPicPr>
              <p:nvPr/>
            </p:nvPicPr>
            <p:blipFill>
              <a:blip r:embed="rId2"/>
              <a:stretch>
                <a:fillRect/>
              </a:stretch>
            </p:blipFill>
            <p:spPr>
              <a:xfrm>
                <a:off x="3597854" y="2015906"/>
                <a:ext cx="455070" cy="244023"/>
              </a:xfrm>
              <a:prstGeom prst="rect">
                <a:avLst/>
              </a:prstGeom>
            </p:spPr>
          </p:pic>
          <p:pic>
            <p:nvPicPr>
              <p:cNvPr id="323" name="Picture 322"/>
              <p:cNvPicPr>
                <a:picLocks noChangeAspect="1"/>
              </p:cNvPicPr>
              <p:nvPr/>
            </p:nvPicPr>
            <p:blipFill>
              <a:blip r:embed="rId3"/>
              <a:stretch>
                <a:fillRect/>
              </a:stretch>
            </p:blipFill>
            <p:spPr>
              <a:xfrm>
                <a:off x="3666188" y="3502907"/>
                <a:ext cx="368456" cy="375155"/>
              </a:xfrm>
              <a:prstGeom prst="rect">
                <a:avLst/>
              </a:prstGeom>
            </p:spPr>
          </p:pic>
          <p:pic>
            <p:nvPicPr>
              <p:cNvPr id="324" name="Picture 323"/>
              <p:cNvPicPr>
                <a:picLocks noChangeAspect="1"/>
              </p:cNvPicPr>
              <p:nvPr/>
            </p:nvPicPr>
            <p:blipFill>
              <a:blip r:embed="rId4"/>
              <a:stretch>
                <a:fillRect/>
              </a:stretch>
            </p:blipFill>
            <p:spPr>
              <a:xfrm>
                <a:off x="3587541" y="4295549"/>
                <a:ext cx="482532" cy="284231"/>
              </a:xfrm>
              <a:prstGeom prst="rect">
                <a:avLst/>
              </a:prstGeom>
            </p:spPr>
          </p:pic>
          <p:pic>
            <p:nvPicPr>
              <p:cNvPr id="325" name="Picture 324"/>
              <p:cNvPicPr>
                <a:picLocks noChangeAspect="1"/>
              </p:cNvPicPr>
              <p:nvPr/>
            </p:nvPicPr>
            <p:blipFill>
              <a:blip r:embed="rId5"/>
              <a:stretch>
                <a:fillRect/>
              </a:stretch>
            </p:blipFill>
            <p:spPr>
              <a:xfrm>
                <a:off x="3662057" y="2659343"/>
                <a:ext cx="390867" cy="417823"/>
              </a:xfrm>
              <a:prstGeom prst="rect">
                <a:avLst/>
              </a:prstGeom>
            </p:spPr>
          </p:pic>
          <p:sp>
            <p:nvSpPr>
              <p:cNvPr id="326" name="Content Placeholder 2"/>
              <p:cNvSpPr txBox="1">
                <a:spLocks/>
              </p:cNvSpPr>
              <p:nvPr/>
            </p:nvSpPr>
            <p:spPr>
              <a:xfrm>
                <a:off x="4106710"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327" name="Content Placeholder 2"/>
              <p:cNvSpPr txBox="1">
                <a:spLocks/>
              </p:cNvSpPr>
              <p:nvPr/>
            </p:nvSpPr>
            <p:spPr>
              <a:xfrm>
                <a:off x="4106708"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328" name="Content Placeholder 2"/>
              <p:cNvSpPr txBox="1">
                <a:spLocks/>
              </p:cNvSpPr>
              <p:nvPr/>
            </p:nvSpPr>
            <p:spPr>
              <a:xfrm>
                <a:off x="4101362"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329" name="Content Placeholder 2"/>
              <p:cNvSpPr txBox="1">
                <a:spLocks/>
              </p:cNvSpPr>
              <p:nvPr/>
            </p:nvSpPr>
            <p:spPr>
              <a:xfrm>
                <a:off x="4101361" y="3690484"/>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000000erw562</a:t>
                </a:r>
              </a:p>
            </p:txBody>
          </p:sp>
          <p:sp>
            <p:nvSpPr>
              <p:cNvPr id="330" name="Content Placeholder 2"/>
              <p:cNvSpPr txBox="1">
                <a:spLocks/>
              </p:cNvSpPr>
              <p:nvPr/>
            </p:nvSpPr>
            <p:spPr>
              <a:xfrm>
                <a:off x="4106710"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331" name="Content Placeholder 2"/>
              <p:cNvSpPr txBox="1">
                <a:spLocks/>
              </p:cNvSpPr>
              <p:nvPr/>
            </p:nvSpPr>
            <p:spPr>
              <a:xfrm>
                <a:off x="4106708"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1,048,576</a:t>
                </a:r>
              </a:p>
            </p:txBody>
          </p:sp>
          <p:sp>
            <p:nvSpPr>
              <p:cNvPr id="332" name="Content Placeholder 2"/>
              <p:cNvSpPr txBox="1">
                <a:spLocks/>
              </p:cNvSpPr>
              <p:nvPr/>
            </p:nvSpPr>
            <p:spPr>
              <a:xfrm>
                <a:off x="4101362"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a:solidFill>
                      <a:schemeClr val="bg1"/>
                    </a:solidFill>
                    <a:latin typeface="Roboto" charset="0"/>
                    <a:ea typeface="Roboto" charset="0"/>
                    <a:cs typeface="Roboto" charset="0"/>
                  </a:rPr>
                  <a:t>Transaction IDs</a:t>
                </a:r>
                <a:endParaRPr lang="en-US" sz="800" dirty="0">
                  <a:solidFill>
                    <a:schemeClr val="bg1"/>
                  </a:solidFill>
                  <a:latin typeface="Roboto" charset="0"/>
                  <a:ea typeface="Roboto" charset="0"/>
                  <a:cs typeface="Roboto" charset="0"/>
                </a:endParaRPr>
              </a:p>
            </p:txBody>
          </p:sp>
          <p:sp>
            <p:nvSpPr>
              <p:cNvPr id="333" name="Content Placeholder 2"/>
              <p:cNvSpPr txBox="1">
                <a:spLocks/>
              </p:cNvSpPr>
              <p:nvPr/>
            </p:nvSpPr>
            <p:spPr>
              <a:xfrm>
                <a:off x="4101361"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a:solidFill>
                      <a:schemeClr val="bg1"/>
                    </a:solidFill>
                    <a:latin typeface="Roboto" charset="0"/>
                    <a:ea typeface="Roboto" charset="0"/>
                    <a:cs typeface="Roboto" charset="0"/>
                  </a:rPr>
                  <a:t>743ojd</a:t>
                </a:r>
                <a:br>
                  <a:rPr lang="en-US" sz="1000" b="1">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8932ue</a:t>
                </a:r>
                <a:br>
                  <a:rPr lang="en-US" sz="1000" b="1" dirty="0">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iuy76</a:t>
                </a:r>
                <a:endParaRPr lang="en-US" sz="1000" b="1" dirty="0">
                  <a:solidFill>
                    <a:schemeClr val="bg1"/>
                  </a:solidFill>
                  <a:latin typeface="Roboto" charset="0"/>
                  <a:ea typeface="Roboto" charset="0"/>
                  <a:cs typeface="Roboto" charset="0"/>
                </a:endParaRPr>
              </a:p>
            </p:txBody>
          </p:sp>
        </p:grpSp>
        <p:sp>
          <p:nvSpPr>
            <p:cNvPr id="320" name="Content Placeholder 2"/>
            <p:cNvSpPr txBox="1">
              <a:spLocks/>
            </p:cNvSpPr>
            <p:nvPr/>
          </p:nvSpPr>
          <p:spPr>
            <a:xfrm>
              <a:off x="3452705" y="1611525"/>
              <a:ext cx="133768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Blockchain</a:t>
              </a:r>
            </a:p>
          </p:txBody>
        </p:sp>
      </p:grpSp>
      <p:grpSp>
        <p:nvGrpSpPr>
          <p:cNvPr id="334" name="Group 333"/>
          <p:cNvGrpSpPr/>
          <p:nvPr/>
        </p:nvGrpSpPr>
        <p:grpSpPr>
          <a:xfrm>
            <a:off x="2541451" y="5512662"/>
            <a:ext cx="3369818" cy="636734"/>
            <a:chOff x="5449906" y="5420213"/>
            <a:chExt cx="3369818" cy="636734"/>
          </a:xfrm>
        </p:grpSpPr>
        <p:sp>
          <p:nvSpPr>
            <p:cNvPr id="335" name="Content Placeholder 2"/>
            <p:cNvSpPr txBox="1">
              <a:spLocks/>
            </p:cNvSpPr>
            <p:nvPr/>
          </p:nvSpPr>
          <p:spPr>
            <a:xfrm>
              <a:off x="5817248" y="5420213"/>
              <a:ext cx="3002476" cy="6367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charset="0"/>
                  <a:ea typeface="Roboto" charset="0"/>
                  <a:cs typeface="Roboto" charset="0"/>
                </a:rPr>
                <a:t>Each block on the blockchain contains a hash of all transactions and a hash of the previous block's hash.</a:t>
              </a:r>
            </a:p>
          </p:txBody>
        </p:sp>
        <p:sp>
          <p:nvSpPr>
            <p:cNvPr id="336" name="Oval 335"/>
            <p:cNvSpPr/>
            <p:nvPr/>
          </p:nvSpPr>
          <p:spPr>
            <a:xfrm>
              <a:off x="5449906" y="547866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Content Placeholder 2"/>
            <p:cNvSpPr txBox="1">
              <a:spLocks/>
            </p:cNvSpPr>
            <p:nvPr/>
          </p:nvSpPr>
          <p:spPr>
            <a:xfrm>
              <a:off x="5472391" y="5516279"/>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sp>
        <p:nvSpPr>
          <p:cNvPr id="340" name="Title 2"/>
          <p:cNvSpPr txBox="1">
            <a:spLocks/>
          </p:cNvSpPr>
          <p:nvPr/>
        </p:nvSpPr>
        <p:spPr>
          <a:xfrm>
            <a:off x="585058" y="438943"/>
            <a:ext cx="4845936" cy="886291"/>
          </a:xfrm>
          <a:prstGeom prst="rect">
            <a:avLst/>
          </a:prstGeom>
        </p:spPr>
        <p:txBody>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Blockchain basics</a:t>
            </a:r>
          </a:p>
        </p:txBody>
      </p:sp>
      <p:grpSp>
        <p:nvGrpSpPr>
          <p:cNvPr id="341" name="Group 340"/>
          <p:cNvGrpSpPr/>
          <p:nvPr/>
        </p:nvGrpSpPr>
        <p:grpSpPr>
          <a:xfrm>
            <a:off x="9109266" y="2313267"/>
            <a:ext cx="2679853" cy="3078929"/>
            <a:chOff x="475292" y="1686389"/>
            <a:chExt cx="2679853" cy="3078929"/>
          </a:xfrm>
        </p:grpSpPr>
        <p:sp>
          <p:nvSpPr>
            <p:cNvPr id="342" name="Content Placeholder 2"/>
            <p:cNvSpPr txBox="1">
              <a:spLocks/>
            </p:cNvSpPr>
            <p:nvPr/>
          </p:nvSpPr>
          <p:spPr>
            <a:xfrm>
              <a:off x="475292" y="2143040"/>
              <a:ext cx="2679853" cy="2622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charset="0"/>
                  <a:ea typeface="Roboto" charset="0"/>
                  <a:cs typeface="Roboto" charset="0"/>
                </a:rPr>
                <a:t>Changing a transaction on the blockchain requires rebuilding the block and all subsequent blocks faster than the all of the current nodes on the blockchain network.</a:t>
              </a:r>
            </a:p>
            <a:p>
              <a:pPr marL="0" indent="0">
                <a:buNone/>
              </a:pPr>
              <a:r>
                <a:rPr lang="en-US" sz="1400" dirty="0">
                  <a:solidFill>
                    <a:schemeClr val="bg1"/>
                  </a:solidFill>
                  <a:latin typeface="Roboto" charset="0"/>
                  <a:ea typeface="Roboto" charset="0"/>
                  <a:cs typeface="Roboto" charset="0"/>
                </a:rPr>
                <a:t>This becomes effectively impossible the deeper the block is on the chain.  Once data is embedded in the blockchain, it requires an impossibly large amount of computing power to change it.</a:t>
              </a:r>
            </a:p>
          </p:txBody>
        </p:sp>
        <p:sp>
          <p:nvSpPr>
            <p:cNvPr id="343" name="Oval 342"/>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grpSp>
        <p:nvGrpSpPr>
          <p:cNvPr id="86" name="Group 85">
            <a:extLst>
              <a:ext uri="{FF2B5EF4-FFF2-40B4-BE49-F238E27FC236}">
                <a16:creationId xmlns:a16="http://schemas.microsoft.com/office/drawing/2014/main" id="{64DCF81F-D2D7-0441-83EF-DB53F12BC305}"/>
              </a:ext>
            </a:extLst>
          </p:cNvPr>
          <p:cNvGrpSpPr/>
          <p:nvPr/>
        </p:nvGrpSpPr>
        <p:grpSpPr>
          <a:xfrm>
            <a:off x="4699923" y="2871259"/>
            <a:ext cx="856582" cy="2001559"/>
            <a:chOff x="5433506" y="2908852"/>
            <a:chExt cx="856582" cy="2001559"/>
          </a:xfrm>
        </p:grpSpPr>
        <p:cxnSp>
          <p:nvCxnSpPr>
            <p:cNvPr id="87" name="Straight Connector 86">
              <a:extLst>
                <a:ext uri="{FF2B5EF4-FFF2-40B4-BE49-F238E27FC236}">
                  <a16:creationId xmlns:a16="http://schemas.microsoft.com/office/drawing/2014/main" id="{679738FE-58FD-ED4E-A359-8AC539F3FAEA}"/>
                </a:ext>
              </a:extLst>
            </p:cNvPr>
            <p:cNvCxnSpPr/>
            <p:nvPr/>
          </p:nvCxnSpPr>
          <p:spPr>
            <a:xfrm flipH="1">
              <a:off x="5476875" y="3866880"/>
              <a:ext cx="273978" cy="0"/>
            </a:xfrm>
            <a:prstGeom prst="line">
              <a:avLst/>
            </a:prstGeom>
            <a:ln w="12700">
              <a:solidFill>
                <a:schemeClr val="bg1">
                  <a:alpha val="23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FFB1D65F-3BE3-5044-8094-7BEBE3531B65}"/>
                </a:ext>
              </a:extLst>
            </p:cNvPr>
            <p:cNvGrpSpPr/>
            <p:nvPr/>
          </p:nvGrpSpPr>
          <p:grpSpPr>
            <a:xfrm>
              <a:off x="5433506" y="2908852"/>
              <a:ext cx="856582" cy="2001559"/>
              <a:chOff x="5433506" y="2815320"/>
              <a:chExt cx="856582" cy="2001559"/>
            </a:xfrm>
          </p:grpSpPr>
          <p:cxnSp>
            <p:nvCxnSpPr>
              <p:cNvPr id="89" name="Straight Connector 88">
                <a:extLst>
                  <a:ext uri="{FF2B5EF4-FFF2-40B4-BE49-F238E27FC236}">
                    <a16:creationId xmlns:a16="http://schemas.microsoft.com/office/drawing/2014/main" id="{02691BDF-B655-7A4E-A71E-DD9C040821CE}"/>
                  </a:ext>
                </a:extLst>
              </p:cNvPr>
              <p:cNvCxnSpPr/>
              <p:nvPr/>
            </p:nvCxnSpPr>
            <p:spPr>
              <a:xfrm>
                <a:off x="5437606" y="2821668"/>
                <a:ext cx="241515" cy="0"/>
              </a:xfrm>
              <a:prstGeom prst="line">
                <a:avLst/>
              </a:prstGeom>
              <a:ln w="12700">
                <a:solidFill>
                  <a:schemeClr val="bg1">
                    <a:alpha val="23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4890F78-43C1-6248-9E43-59B43BBA39E6}"/>
                  </a:ext>
                </a:extLst>
              </p:cNvPr>
              <p:cNvCxnSpPr/>
              <p:nvPr/>
            </p:nvCxnSpPr>
            <p:spPr>
              <a:xfrm flipV="1">
                <a:off x="5437606" y="2815320"/>
                <a:ext cx="0" cy="2001558"/>
              </a:xfrm>
              <a:prstGeom prst="line">
                <a:avLst/>
              </a:prstGeom>
              <a:ln w="12700">
                <a:solidFill>
                  <a:schemeClr val="bg1">
                    <a:alpha val="23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7D7A4E8-FDFD-C749-95A1-1990D39055A6}"/>
                  </a:ext>
                </a:extLst>
              </p:cNvPr>
              <p:cNvCxnSpPr/>
              <p:nvPr/>
            </p:nvCxnSpPr>
            <p:spPr>
              <a:xfrm>
                <a:off x="5433506" y="4816878"/>
                <a:ext cx="856582" cy="0"/>
              </a:xfrm>
              <a:prstGeom prst="line">
                <a:avLst/>
              </a:prstGeom>
              <a:ln w="12700">
                <a:solidFill>
                  <a:schemeClr val="bg1">
                    <a:alpha val="23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19E9144-5B46-3C4E-9038-703491B0F6A4}"/>
                  </a:ext>
                </a:extLst>
              </p:cNvPr>
              <p:cNvCxnSpPr/>
              <p:nvPr/>
            </p:nvCxnSpPr>
            <p:spPr>
              <a:xfrm>
                <a:off x="6182622" y="4671786"/>
                <a:ext cx="107466" cy="0"/>
              </a:xfrm>
              <a:prstGeom prst="line">
                <a:avLst/>
              </a:prstGeom>
              <a:ln w="12700">
                <a:solidFill>
                  <a:schemeClr val="bg1">
                    <a:alpha val="23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58F6BE0-7F2F-9645-BCEE-DDF1A46CE79F}"/>
                  </a:ext>
                </a:extLst>
              </p:cNvPr>
              <p:cNvCxnSpPr/>
              <p:nvPr/>
            </p:nvCxnSpPr>
            <p:spPr>
              <a:xfrm>
                <a:off x="6182622" y="4532616"/>
                <a:ext cx="107466" cy="0"/>
              </a:xfrm>
              <a:prstGeom prst="line">
                <a:avLst/>
              </a:prstGeom>
              <a:ln w="12700">
                <a:solidFill>
                  <a:schemeClr val="bg1">
                    <a:alpha val="23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5B1BC2B-6C2D-5147-8F53-46C630062D63}"/>
                  </a:ext>
                </a:extLst>
              </p:cNvPr>
              <p:cNvCxnSpPr/>
              <p:nvPr/>
            </p:nvCxnSpPr>
            <p:spPr>
              <a:xfrm flipV="1">
                <a:off x="6178933" y="4526266"/>
                <a:ext cx="0" cy="290613"/>
              </a:xfrm>
              <a:prstGeom prst="line">
                <a:avLst/>
              </a:prstGeom>
              <a:ln w="12700">
                <a:solidFill>
                  <a:schemeClr val="bg1">
                    <a:alpha val="23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4D00C249-3AB3-0C4F-89F8-9B19920B84C3}"/>
              </a:ext>
            </a:extLst>
          </p:cNvPr>
          <p:cNvGrpSpPr/>
          <p:nvPr/>
        </p:nvGrpSpPr>
        <p:grpSpPr>
          <a:xfrm>
            <a:off x="6811075" y="2891304"/>
            <a:ext cx="856582" cy="2001559"/>
            <a:chOff x="5433506" y="2908852"/>
            <a:chExt cx="856582" cy="2001559"/>
          </a:xfrm>
        </p:grpSpPr>
        <p:cxnSp>
          <p:nvCxnSpPr>
            <p:cNvPr id="96" name="Straight Connector 95">
              <a:extLst>
                <a:ext uri="{FF2B5EF4-FFF2-40B4-BE49-F238E27FC236}">
                  <a16:creationId xmlns:a16="http://schemas.microsoft.com/office/drawing/2014/main" id="{038CC809-C81D-6A49-BC9C-CF4728EAC59F}"/>
                </a:ext>
              </a:extLst>
            </p:cNvPr>
            <p:cNvCxnSpPr/>
            <p:nvPr/>
          </p:nvCxnSpPr>
          <p:spPr>
            <a:xfrm flipH="1">
              <a:off x="5476875" y="3866880"/>
              <a:ext cx="273978" cy="0"/>
            </a:xfrm>
            <a:prstGeom prst="line">
              <a:avLst/>
            </a:prstGeom>
            <a:ln w="12700">
              <a:solidFill>
                <a:schemeClr val="bg1">
                  <a:alpha val="23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6219F285-F512-954A-9E61-C7FC2F481211}"/>
                </a:ext>
              </a:extLst>
            </p:cNvPr>
            <p:cNvGrpSpPr/>
            <p:nvPr/>
          </p:nvGrpSpPr>
          <p:grpSpPr>
            <a:xfrm>
              <a:off x="5433506" y="2908852"/>
              <a:ext cx="856582" cy="2001559"/>
              <a:chOff x="5433506" y="2815320"/>
              <a:chExt cx="856582" cy="2001559"/>
            </a:xfrm>
          </p:grpSpPr>
          <p:cxnSp>
            <p:nvCxnSpPr>
              <p:cNvPr id="98" name="Straight Connector 97">
                <a:extLst>
                  <a:ext uri="{FF2B5EF4-FFF2-40B4-BE49-F238E27FC236}">
                    <a16:creationId xmlns:a16="http://schemas.microsoft.com/office/drawing/2014/main" id="{D31CEAFC-1AC3-0F41-A33C-52FA5BA09F10}"/>
                  </a:ext>
                </a:extLst>
              </p:cNvPr>
              <p:cNvCxnSpPr/>
              <p:nvPr/>
            </p:nvCxnSpPr>
            <p:spPr>
              <a:xfrm>
                <a:off x="5437606" y="2821668"/>
                <a:ext cx="241515" cy="0"/>
              </a:xfrm>
              <a:prstGeom prst="line">
                <a:avLst/>
              </a:prstGeom>
              <a:ln w="12700">
                <a:solidFill>
                  <a:schemeClr val="bg1">
                    <a:alpha val="23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7D38ACF-EF45-C748-95B2-770AF23B3CE7}"/>
                  </a:ext>
                </a:extLst>
              </p:cNvPr>
              <p:cNvCxnSpPr/>
              <p:nvPr/>
            </p:nvCxnSpPr>
            <p:spPr>
              <a:xfrm flipV="1">
                <a:off x="5437606" y="2815320"/>
                <a:ext cx="0" cy="2001558"/>
              </a:xfrm>
              <a:prstGeom prst="line">
                <a:avLst/>
              </a:prstGeom>
              <a:ln w="12700">
                <a:solidFill>
                  <a:schemeClr val="bg1">
                    <a:alpha val="23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4DE5619-415A-EF4A-81D1-E5495A8DFEBE}"/>
                  </a:ext>
                </a:extLst>
              </p:cNvPr>
              <p:cNvCxnSpPr/>
              <p:nvPr/>
            </p:nvCxnSpPr>
            <p:spPr>
              <a:xfrm>
                <a:off x="5433506" y="4816878"/>
                <a:ext cx="856582" cy="0"/>
              </a:xfrm>
              <a:prstGeom prst="line">
                <a:avLst/>
              </a:prstGeom>
              <a:ln w="12700">
                <a:solidFill>
                  <a:schemeClr val="bg1">
                    <a:alpha val="23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82026D2-F53E-8243-B260-1A98E04BBD5B}"/>
                  </a:ext>
                </a:extLst>
              </p:cNvPr>
              <p:cNvCxnSpPr/>
              <p:nvPr/>
            </p:nvCxnSpPr>
            <p:spPr>
              <a:xfrm>
                <a:off x="6182622" y="4671786"/>
                <a:ext cx="107466" cy="0"/>
              </a:xfrm>
              <a:prstGeom prst="line">
                <a:avLst/>
              </a:prstGeom>
              <a:ln w="12700">
                <a:solidFill>
                  <a:schemeClr val="bg1">
                    <a:alpha val="23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8E63B48-BD21-9842-9682-65E65E88745B}"/>
                  </a:ext>
                </a:extLst>
              </p:cNvPr>
              <p:cNvCxnSpPr/>
              <p:nvPr/>
            </p:nvCxnSpPr>
            <p:spPr>
              <a:xfrm>
                <a:off x="6182622" y="4532616"/>
                <a:ext cx="107466" cy="0"/>
              </a:xfrm>
              <a:prstGeom prst="line">
                <a:avLst/>
              </a:prstGeom>
              <a:ln w="12700">
                <a:solidFill>
                  <a:schemeClr val="bg1">
                    <a:alpha val="23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54A8005-CF39-FD47-AC65-96FDEB1F869C}"/>
                  </a:ext>
                </a:extLst>
              </p:cNvPr>
              <p:cNvCxnSpPr/>
              <p:nvPr/>
            </p:nvCxnSpPr>
            <p:spPr>
              <a:xfrm flipV="1">
                <a:off x="6178933" y="4526266"/>
                <a:ext cx="0" cy="290613"/>
              </a:xfrm>
              <a:prstGeom prst="line">
                <a:avLst/>
              </a:prstGeom>
              <a:ln w="12700">
                <a:solidFill>
                  <a:schemeClr val="bg1">
                    <a:alpha val="23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7488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4"/>
                                        </p:tgtEl>
                                        <p:attrNameLst>
                                          <p:attrName>style.visibility</p:attrName>
                                        </p:attrNameLst>
                                      </p:cBhvr>
                                      <p:to>
                                        <p:strVal val="visible"/>
                                      </p:to>
                                    </p:set>
                                    <p:animEffect transition="in" filter="fade">
                                      <p:cBhvr>
                                        <p:cTn id="11" dur="500"/>
                                        <p:tgtEl>
                                          <p:spTgt spid="334"/>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63"/>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05"/>
                                        </p:tgtEl>
                                        <p:attrNameLst>
                                          <p:attrName>style.visibility</p:attrName>
                                        </p:attrNameLst>
                                      </p:cBhvr>
                                      <p:to>
                                        <p:strVal val="visible"/>
                                      </p:to>
                                    </p:set>
                                    <p:animEffect transition="in" filter="wipe(left)">
                                      <p:cBhvr>
                                        <p:cTn id="18" dur="500"/>
                                        <p:tgtEl>
                                          <p:spTgt spid="305"/>
                                        </p:tgtEl>
                                      </p:cBhvr>
                                    </p:animEffec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306"/>
                                        </p:tgtEl>
                                        <p:attrNameLst>
                                          <p:attrName>style.visibility</p:attrName>
                                        </p:attrNameLst>
                                      </p:cBhvr>
                                      <p:to>
                                        <p:strVal val="visible"/>
                                      </p:to>
                                    </p:set>
                                  </p:childTnLst>
                                </p:cTn>
                              </p:par>
                            </p:childTnLst>
                          </p:cTn>
                        </p:par>
                        <p:par>
                          <p:cTn id="22" fill="hold">
                            <p:stCondLst>
                              <p:cond delay="1500"/>
                            </p:stCondLst>
                            <p:childTnLst>
                              <p:par>
                                <p:cTn id="23" presetID="22" presetClass="entr" presetSubtype="2" fill="hold" nodeType="afterEffect">
                                  <p:stCondLst>
                                    <p:cond delay="0"/>
                                  </p:stCondLst>
                                  <p:childTnLst>
                                    <p:set>
                                      <p:cBhvr>
                                        <p:cTn id="24" dur="1" fill="hold">
                                          <p:stCondLst>
                                            <p:cond delay="0"/>
                                          </p:stCondLst>
                                        </p:cTn>
                                        <p:tgtEl>
                                          <p:spTgt spid="309"/>
                                        </p:tgtEl>
                                        <p:attrNameLst>
                                          <p:attrName>style.visibility</p:attrName>
                                        </p:attrNameLst>
                                      </p:cBhvr>
                                      <p:to>
                                        <p:strVal val="visible"/>
                                      </p:to>
                                    </p:set>
                                    <p:animEffect transition="in" filter="wipe(right)">
                                      <p:cBhvr>
                                        <p:cTn id="25" dur="500"/>
                                        <p:tgtEl>
                                          <p:spTgt spid="30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4"/>
                                        </p:tgtEl>
                                        <p:attrNameLst>
                                          <p:attrName>style.visibility</p:attrName>
                                        </p:attrNameLst>
                                      </p:cBhvr>
                                      <p:to>
                                        <p:strVal val="visible"/>
                                      </p:to>
                                    </p:set>
                                    <p:animEffect transition="in" filter="fade">
                                      <p:cBhvr>
                                        <p:cTn id="30" dur="500"/>
                                        <p:tgtEl>
                                          <p:spTgt spid="254"/>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77"/>
                                        </p:tgtEl>
                                        <p:attrNameLst>
                                          <p:attrName>style.visibility</p:attrName>
                                        </p:attrNameLst>
                                      </p:cBhvr>
                                      <p:to>
                                        <p:strVal val="visible"/>
                                      </p:to>
                                    </p:set>
                                    <p:animEffect transition="in" filter="fade">
                                      <p:cBhvr>
                                        <p:cTn id="34" dur="500"/>
                                        <p:tgtEl>
                                          <p:spTgt spid="277"/>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307"/>
                                        </p:tgtEl>
                                        <p:attrNameLst>
                                          <p:attrName>style.visibility</p:attrName>
                                        </p:attrNameLst>
                                      </p:cBhvr>
                                      <p:to>
                                        <p:strVal val="visible"/>
                                      </p:to>
                                    </p:set>
                                    <p:animEffect transition="in" filter="wipe(left)">
                                      <p:cBhvr>
                                        <p:cTn id="38" dur="500"/>
                                        <p:tgtEl>
                                          <p:spTgt spid="307"/>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291"/>
                                        </p:tgtEl>
                                        <p:attrNameLst>
                                          <p:attrName>style.visibility</p:attrName>
                                        </p:attrNameLst>
                                      </p:cBhvr>
                                      <p:to>
                                        <p:strVal val="visible"/>
                                      </p:to>
                                    </p:set>
                                    <p:animEffect transition="in" filter="fade">
                                      <p:cBhvr>
                                        <p:cTn id="42" dur="500"/>
                                        <p:tgtEl>
                                          <p:spTgt spid="291"/>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308"/>
                                        </p:tgtEl>
                                        <p:attrNameLst>
                                          <p:attrName>style.visibility</p:attrName>
                                        </p:attrNameLst>
                                      </p:cBhvr>
                                      <p:to>
                                        <p:strVal val="visible"/>
                                      </p:to>
                                    </p:set>
                                    <p:animEffect transition="in" filter="wipe(left)">
                                      <p:cBhvr>
                                        <p:cTn id="46" dur="500"/>
                                        <p:tgtEl>
                                          <p:spTgt spid="30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41"/>
                                        </p:tgtEl>
                                        <p:attrNameLst>
                                          <p:attrName>style.visibility</p:attrName>
                                        </p:attrNameLst>
                                      </p:cBhvr>
                                      <p:to>
                                        <p:strVal val="visible"/>
                                      </p:to>
                                    </p:set>
                                    <p:animEffect transition="in" filter="fade">
                                      <p:cBhvr>
                                        <p:cTn id="51" dur="500"/>
                                        <p:tgtEl>
                                          <p:spTgt spid="341"/>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right)">
                                      <p:cBhvr>
                                        <p:cTn id="55" dur="500"/>
                                        <p:tgtEl>
                                          <p:spTgt spid="86"/>
                                        </p:tgtEl>
                                      </p:cBhvr>
                                    </p:animEffect>
                                  </p:childTnLst>
                                </p:cTn>
                              </p:par>
                            </p:childTnLst>
                          </p:cTn>
                        </p:par>
                        <p:par>
                          <p:cTn id="56" fill="hold">
                            <p:stCondLst>
                              <p:cond delay="1000"/>
                            </p:stCondLst>
                            <p:childTnLst>
                              <p:par>
                                <p:cTn id="57" presetID="22" presetClass="entr" presetSubtype="2" fill="hold" nodeType="after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wipe(right)">
                                      <p:cBhvr>
                                        <p:cTn id="5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a:cxnSpLocks/>
          </p:cNvCxnSpPr>
          <p:nvPr/>
        </p:nvCxnSpPr>
        <p:spPr>
          <a:xfrm>
            <a:off x="6890347" y="3694165"/>
            <a:ext cx="767735" cy="60394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427144" y="2569845"/>
            <a:ext cx="1846451" cy="3245370"/>
            <a:chOff x="5575055" y="1858781"/>
            <a:chExt cx="1846451" cy="3245370"/>
          </a:xfrm>
        </p:grpSpPr>
        <p:sp>
          <p:nvSpPr>
            <p:cNvPr id="74" name="Rounded Rectangle 73"/>
            <p:cNvSpPr/>
            <p:nvPr/>
          </p:nvSpPr>
          <p:spPr>
            <a:xfrm>
              <a:off x="5575055" y="185878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2"/>
            <a:stretch>
              <a:fillRect/>
            </a:stretch>
          </p:blipFill>
          <p:spPr>
            <a:xfrm>
              <a:off x="5750852" y="2015906"/>
              <a:ext cx="455070" cy="244023"/>
            </a:xfrm>
            <a:prstGeom prst="rect">
              <a:avLst/>
            </a:prstGeom>
          </p:spPr>
        </p:pic>
        <p:pic>
          <p:nvPicPr>
            <p:cNvPr id="77" name="Picture 76"/>
            <p:cNvPicPr>
              <a:picLocks noChangeAspect="1"/>
            </p:cNvPicPr>
            <p:nvPr/>
          </p:nvPicPr>
          <p:blipFill>
            <a:blip r:embed="rId3"/>
            <a:stretch>
              <a:fillRect/>
            </a:stretch>
          </p:blipFill>
          <p:spPr>
            <a:xfrm>
              <a:off x="5814166" y="3502907"/>
              <a:ext cx="368456" cy="375155"/>
            </a:xfrm>
            <a:prstGeom prst="rect">
              <a:avLst/>
            </a:prstGeom>
          </p:spPr>
        </p:pic>
        <p:pic>
          <p:nvPicPr>
            <p:cNvPr id="78" name="Picture 77"/>
            <p:cNvPicPr>
              <a:picLocks noChangeAspect="1"/>
            </p:cNvPicPr>
            <p:nvPr/>
          </p:nvPicPr>
          <p:blipFill>
            <a:blip r:embed="rId4"/>
            <a:stretch>
              <a:fillRect/>
            </a:stretch>
          </p:blipFill>
          <p:spPr>
            <a:xfrm>
              <a:off x="5729740" y="4295549"/>
              <a:ext cx="482532" cy="284231"/>
            </a:xfrm>
            <a:prstGeom prst="rect">
              <a:avLst/>
            </a:prstGeom>
          </p:spPr>
        </p:pic>
        <p:pic>
          <p:nvPicPr>
            <p:cNvPr id="79" name="Picture 78"/>
            <p:cNvPicPr>
              <a:picLocks noChangeAspect="1"/>
            </p:cNvPicPr>
            <p:nvPr/>
          </p:nvPicPr>
          <p:blipFill>
            <a:blip r:embed="rId5"/>
            <a:stretch>
              <a:fillRect/>
            </a:stretch>
          </p:blipFill>
          <p:spPr>
            <a:xfrm>
              <a:off x="5814166" y="2659343"/>
              <a:ext cx="390867" cy="417823"/>
            </a:xfrm>
            <a:prstGeom prst="rect">
              <a:avLst/>
            </a:prstGeom>
          </p:spPr>
        </p:pic>
        <p:sp>
          <p:nvSpPr>
            <p:cNvPr id="81" name="Content Placeholder 2"/>
            <p:cNvSpPr txBox="1">
              <a:spLocks/>
            </p:cNvSpPr>
            <p:nvPr/>
          </p:nvSpPr>
          <p:spPr>
            <a:xfrm>
              <a:off x="6252347"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82" name="Content Placeholder 2"/>
            <p:cNvSpPr txBox="1">
              <a:spLocks/>
            </p:cNvSpPr>
            <p:nvPr/>
          </p:nvSpPr>
          <p:spPr>
            <a:xfrm>
              <a:off x="6252346" y="3690484"/>
              <a:ext cx="967603"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83" name="Content Placeholder 2"/>
            <p:cNvSpPr txBox="1">
              <a:spLocks/>
            </p:cNvSpPr>
            <p:nvPr/>
          </p:nvSpPr>
          <p:spPr>
            <a:xfrm>
              <a:off x="6246651"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84" name="Content Placeholder 2"/>
            <p:cNvSpPr txBox="1">
              <a:spLocks/>
            </p:cNvSpPr>
            <p:nvPr/>
          </p:nvSpPr>
          <p:spPr>
            <a:xfrm>
              <a:off x="6246649"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85" name="Content Placeholder 2"/>
            <p:cNvSpPr txBox="1">
              <a:spLocks/>
            </p:cNvSpPr>
            <p:nvPr/>
          </p:nvSpPr>
          <p:spPr>
            <a:xfrm>
              <a:off x="6253144"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86" name="Content Placeholder 2"/>
            <p:cNvSpPr txBox="1">
              <a:spLocks/>
            </p:cNvSpPr>
            <p:nvPr/>
          </p:nvSpPr>
          <p:spPr>
            <a:xfrm>
              <a:off x="6253142"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1,048,578</a:t>
              </a:r>
            </a:p>
          </p:txBody>
        </p:sp>
        <p:sp>
          <p:nvSpPr>
            <p:cNvPr id="87" name="Content Placeholder 2"/>
            <p:cNvSpPr txBox="1">
              <a:spLocks/>
            </p:cNvSpPr>
            <p:nvPr/>
          </p:nvSpPr>
          <p:spPr>
            <a:xfrm>
              <a:off x="6253143"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88" name="Content Placeholder 2"/>
            <p:cNvSpPr txBox="1">
              <a:spLocks/>
            </p:cNvSpPr>
            <p:nvPr/>
          </p:nvSpPr>
          <p:spPr>
            <a:xfrm>
              <a:off x="6253142"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Io8548</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9765mp</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twej45</a:t>
              </a:r>
            </a:p>
          </p:txBody>
        </p:sp>
      </p:grpSp>
      <p:grpSp>
        <p:nvGrpSpPr>
          <p:cNvPr id="89" name="Group 88"/>
          <p:cNvGrpSpPr/>
          <p:nvPr/>
        </p:nvGrpSpPr>
        <p:grpSpPr>
          <a:xfrm>
            <a:off x="9569768" y="2569845"/>
            <a:ext cx="1846451" cy="3245370"/>
            <a:chOff x="7695997" y="1858781"/>
            <a:chExt cx="1846451" cy="3245370"/>
          </a:xfrm>
        </p:grpSpPr>
        <p:sp>
          <p:nvSpPr>
            <p:cNvPr id="90" name="Rounded Rectangle 89"/>
            <p:cNvSpPr/>
            <p:nvPr/>
          </p:nvSpPr>
          <p:spPr>
            <a:xfrm>
              <a:off x="7695997" y="185878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p:cNvPicPr>
              <a:picLocks noChangeAspect="1"/>
            </p:cNvPicPr>
            <p:nvPr/>
          </p:nvPicPr>
          <p:blipFill>
            <a:blip r:embed="rId2"/>
            <a:stretch>
              <a:fillRect/>
            </a:stretch>
          </p:blipFill>
          <p:spPr>
            <a:xfrm>
              <a:off x="7885599" y="2015906"/>
              <a:ext cx="455070" cy="244023"/>
            </a:xfrm>
            <a:prstGeom prst="rect">
              <a:avLst/>
            </a:prstGeom>
          </p:spPr>
        </p:pic>
        <p:pic>
          <p:nvPicPr>
            <p:cNvPr id="92" name="Picture 91"/>
            <p:cNvPicPr>
              <a:picLocks noChangeAspect="1"/>
            </p:cNvPicPr>
            <p:nvPr/>
          </p:nvPicPr>
          <p:blipFill>
            <a:blip r:embed="rId3"/>
            <a:stretch>
              <a:fillRect/>
            </a:stretch>
          </p:blipFill>
          <p:spPr>
            <a:xfrm>
              <a:off x="7954593" y="3502907"/>
              <a:ext cx="368456" cy="375155"/>
            </a:xfrm>
            <a:prstGeom prst="rect">
              <a:avLst/>
            </a:prstGeom>
          </p:spPr>
        </p:pic>
        <p:pic>
          <p:nvPicPr>
            <p:cNvPr id="93" name="Picture 92"/>
            <p:cNvPicPr>
              <a:picLocks noChangeAspect="1"/>
            </p:cNvPicPr>
            <p:nvPr/>
          </p:nvPicPr>
          <p:blipFill>
            <a:blip r:embed="rId4"/>
            <a:stretch>
              <a:fillRect/>
            </a:stretch>
          </p:blipFill>
          <p:spPr>
            <a:xfrm>
              <a:off x="7871868" y="4295549"/>
              <a:ext cx="482532" cy="284231"/>
            </a:xfrm>
            <a:prstGeom prst="rect">
              <a:avLst/>
            </a:prstGeom>
          </p:spPr>
        </p:pic>
        <p:pic>
          <p:nvPicPr>
            <p:cNvPr id="94" name="Picture 93"/>
            <p:cNvPicPr>
              <a:picLocks noChangeAspect="1"/>
            </p:cNvPicPr>
            <p:nvPr/>
          </p:nvPicPr>
          <p:blipFill>
            <a:blip r:embed="rId5"/>
            <a:stretch>
              <a:fillRect/>
            </a:stretch>
          </p:blipFill>
          <p:spPr>
            <a:xfrm>
              <a:off x="7949802" y="2659343"/>
              <a:ext cx="390867" cy="417823"/>
            </a:xfrm>
            <a:prstGeom prst="rect">
              <a:avLst/>
            </a:prstGeom>
          </p:spPr>
        </p:pic>
        <p:sp>
          <p:nvSpPr>
            <p:cNvPr id="95" name="Content Placeholder 2"/>
            <p:cNvSpPr txBox="1">
              <a:spLocks/>
            </p:cNvSpPr>
            <p:nvPr/>
          </p:nvSpPr>
          <p:spPr>
            <a:xfrm>
              <a:off x="8389768"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96" name="Content Placeholder 2"/>
            <p:cNvSpPr txBox="1">
              <a:spLocks/>
            </p:cNvSpPr>
            <p:nvPr/>
          </p:nvSpPr>
          <p:spPr>
            <a:xfrm>
              <a:off x="8389767" y="3690484"/>
              <a:ext cx="1047884"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97" name="Content Placeholder 2"/>
            <p:cNvSpPr txBox="1">
              <a:spLocks/>
            </p:cNvSpPr>
            <p:nvPr/>
          </p:nvSpPr>
          <p:spPr>
            <a:xfrm>
              <a:off x="8389767"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98" name="Content Placeholder 2"/>
            <p:cNvSpPr txBox="1">
              <a:spLocks/>
            </p:cNvSpPr>
            <p:nvPr/>
          </p:nvSpPr>
          <p:spPr>
            <a:xfrm>
              <a:off x="8389765"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0000007uy654</a:t>
              </a:r>
            </a:p>
          </p:txBody>
        </p:sp>
        <p:sp>
          <p:nvSpPr>
            <p:cNvPr id="99" name="Content Placeholder 2"/>
            <p:cNvSpPr txBox="1">
              <a:spLocks/>
            </p:cNvSpPr>
            <p:nvPr/>
          </p:nvSpPr>
          <p:spPr>
            <a:xfrm>
              <a:off x="8389765"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100" name="Content Placeholder 2"/>
            <p:cNvSpPr txBox="1">
              <a:spLocks/>
            </p:cNvSpPr>
            <p:nvPr/>
          </p:nvSpPr>
          <p:spPr>
            <a:xfrm>
              <a:off x="8389763"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1,048,579</a:t>
              </a:r>
            </a:p>
          </p:txBody>
        </p:sp>
        <p:sp>
          <p:nvSpPr>
            <p:cNvPr id="101" name="Content Placeholder 2"/>
            <p:cNvSpPr txBox="1">
              <a:spLocks/>
            </p:cNvSpPr>
            <p:nvPr/>
          </p:nvSpPr>
          <p:spPr>
            <a:xfrm>
              <a:off x="8389097"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102" name="Content Placeholder 2"/>
            <p:cNvSpPr txBox="1">
              <a:spLocks/>
            </p:cNvSpPr>
            <p:nvPr/>
          </p:nvSpPr>
          <p:spPr>
            <a:xfrm>
              <a:off x="8389096"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mj721t</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ijdy73</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mp06gv</a:t>
              </a:r>
            </a:p>
          </p:txBody>
        </p:sp>
      </p:grpSp>
      <p:grpSp>
        <p:nvGrpSpPr>
          <p:cNvPr id="103" name="Group 102"/>
          <p:cNvGrpSpPr/>
          <p:nvPr/>
        </p:nvGrpSpPr>
        <p:grpSpPr>
          <a:xfrm>
            <a:off x="4637447" y="2569845"/>
            <a:ext cx="2535480" cy="3593210"/>
            <a:chOff x="4637447" y="2832269"/>
            <a:chExt cx="2535480" cy="3593210"/>
          </a:xfrm>
        </p:grpSpPr>
        <p:grpSp>
          <p:nvGrpSpPr>
            <p:cNvPr id="104" name="Group 103"/>
            <p:cNvGrpSpPr/>
            <p:nvPr/>
          </p:nvGrpSpPr>
          <p:grpSpPr>
            <a:xfrm>
              <a:off x="5326476" y="2832269"/>
              <a:ext cx="1846451" cy="3245370"/>
              <a:chOff x="3452705" y="1858781"/>
              <a:chExt cx="1846451" cy="3245370"/>
            </a:xfrm>
          </p:grpSpPr>
          <p:sp>
            <p:nvSpPr>
              <p:cNvPr id="106" name="Rounded Rectangle 105"/>
              <p:cNvSpPr/>
              <p:nvPr/>
            </p:nvSpPr>
            <p:spPr>
              <a:xfrm>
                <a:off x="3452705" y="185878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p:cNvPicPr>
                <a:picLocks noChangeAspect="1"/>
              </p:cNvPicPr>
              <p:nvPr/>
            </p:nvPicPr>
            <p:blipFill>
              <a:blip r:embed="rId2"/>
              <a:stretch>
                <a:fillRect/>
              </a:stretch>
            </p:blipFill>
            <p:spPr>
              <a:xfrm>
                <a:off x="3597854" y="2015906"/>
                <a:ext cx="455070" cy="244023"/>
              </a:xfrm>
              <a:prstGeom prst="rect">
                <a:avLst/>
              </a:prstGeom>
            </p:spPr>
          </p:pic>
          <p:pic>
            <p:nvPicPr>
              <p:cNvPr id="108" name="Picture 107"/>
              <p:cNvPicPr>
                <a:picLocks noChangeAspect="1"/>
              </p:cNvPicPr>
              <p:nvPr/>
            </p:nvPicPr>
            <p:blipFill>
              <a:blip r:embed="rId3"/>
              <a:stretch>
                <a:fillRect/>
              </a:stretch>
            </p:blipFill>
            <p:spPr>
              <a:xfrm>
                <a:off x="3666188" y="3502907"/>
                <a:ext cx="368456" cy="375155"/>
              </a:xfrm>
              <a:prstGeom prst="rect">
                <a:avLst/>
              </a:prstGeom>
            </p:spPr>
          </p:pic>
          <p:pic>
            <p:nvPicPr>
              <p:cNvPr id="109" name="Picture 108"/>
              <p:cNvPicPr>
                <a:picLocks noChangeAspect="1"/>
              </p:cNvPicPr>
              <p:nvPr/>
            </p:nvPicPr>
            <p:blipFill>
              <a:blip r:embed="rId4"/>
              <a:stretch>
                <a:fillRect/>
              </a:stretch>
            </p:blipFill>
            <p:spPr>
              <a:xfrm>
                <a:off x="3587541" y="4295549"/>
                <a:ext cx="482532" cy="284231"/>
              </a:xfrm>
              <a:prstGeom prst="rect">
                <a:avLst/>
              </a:prstGeom>
            </p:spPr>
          </p:pic>
          <p:pic>
            <p:nvPicPr>
              <p:cNvPr id="110" name="Picture 109"/>
              <p:cNvPicPr>
                <a:picLocks noChangeAspect="1"/>
              </p:cNvPicPr>
              <p:nvPr/>
            </p:nvPicPr>
            <p:blipFill>
              <a:blip r:embed="rId5"/>
              <a:stretch>
                <a:fillRect/>
              </a:stretch>
            </p:blipFill>
            <p:spPr>
              <a:xfrm>
                <a:off x="3662057" y="2659343"/>
                <a:ext cx="390867" cy="417823"/>
              </a:xfrm>
              <a:prstGeom prst="rect">
                <a:avLst/>
              </a:prstGeom>
            </p:spPr>
          </p:pic>
          <p:sp>
            <p:nvSpPr>
              <p:cNvPr id="111" name="Content Placeholder 2"/>
              <p:cNvSpPr txBox="1">
                <a:spLocks/>
              </p:cNvSpPr>
              <p:nvPr/>
            </p:nvSpPr>
            <p:spPr>
              <a:xfrm>
                <a:off x="4106710"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112" name="Content Placeholder 2"/>
              <p:cNvSpPr txBox="1">
                <a:spLocks/>
              </p:cNvSpPr>
              <p:nvPr/>
            </p:nvSpPr>
            <p:spPr>
              <a:xfrm>
                <a:off x="4106708"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113" name="Content Placeholder 2"/>
              <p:cNvSpPr txBox="1">
                <a:spLocks/>
              </p:cNvSpPr>
              <p:nvPr/>
            </p:nvSpPr>
            <p:spPr>
              <a:xfrm>
                <a:off x="4101362"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114" name="Content Placeholder 2"/>
              <p:cNvSpPr txBox="1">
                <a:spLocks/>
              </p:cNvSpPr>
              <p:nvPr/>
            </p:nvSpPr>
            <p:spPr>
              <a:xfrm>
                <a:off x="4101361" y="3690484"/>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000000erw562</a:t>
                </a:r>
              </a:p>
            </p:txBody>
          </p:sp>
          <p:sp>
            <p:nvSpPr>
              <p:cNvPr id="115" name="Content Placeholder 2"/>
              <p:cNvSpPr txBox="1">
                <a:spLocks/>
              </p:cNvSpPr>
              <p:nvPr/>
            </p:nvSpPr>
            <p:spPr>
              <a:xfrm>
                <a:off x="4106710"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116" name="Content Placeholder 2"/>
              <p:cNvSpPr txBox="1">
                <a:spLocks/>
              </p:cNvSpPr>
              <p:nvPr/>
            </p:nvSpPr>
            <p:spPr>
              <a:xfrm>
                <a:off x="4106708"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1,048,577</a:t>
                </a:r>
              </a:p>
            </p:txBody>
          </p:sp>
          <p:sp>
            <p:nvSpPr>
              <p:cNvPr id="117" name="Content Placeholder 2"/>
              <p:cNvSpPr txBox="1">
                <a:spLocks/>
              </p:cNvSpPr>
              <p:nvPr/>
            </p:nvSpPr>
            <p:spPr>
              <a:xfrm>
                <a:off x="4101362"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a:solidFill>
                      <a:schemeClr val="bg1"/>
                    </a:solidFill>
                    <a:latin typeface="Roboto" charset="0"/>
                    <a:ea typeface="Roboto" charset="0"/>
                    <a:cs typeface="Roboto" charset="0"/>
                  </a:rPr>
                  <a:t>Transaction IDs</a:t>
                </a:r>
                <a:endParaRPr lang="en-US" sz="800" dirty="0">
                  <a:solidFill>
                    <a:schemeClr val="bg1"/>
                  </a:solidFill>
                  <a:latin typeface="Roboto" charset="0"/>
                  <a:ea typeface="Roboto" charset="0"/>
                  <a:cs typeface="Roboto" charset="0"/>
                </a:endParaRPr>
              </a:p>
            </p:txBody>
          </p:sp>
          <p:sp>
            <p:nvSpPr>
              <p:cNvPr id="118" name="Content Placeholder 2"/>
              <p:cNvSpPr txBox="1">
                <a:spLocks/>
              </p:cNvSpPr>
              <p:nvPr/>
            </p:nvSpPr>
            <p:spPr>
              <a:xfrm>
                <a:off x="4101361"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a:solidFill>
                      <a:schemeClr val="bg1"/>
                    </a:solidFill>
                    <a:latin typeface="Roboto" charset="0"/>
                    <a:ea typeface="Roboto" charset="0"/>
                    <a:cs typeface="Roboto" charset="0"/>
                  </a:rPr>
                  <a:t>743ojd</a:t>
                </a:r>
                <a:br>
                  <a:rPr lang="en-US" sz="1000" b="1">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8932ue</a:t>
                </a:r>
                <a:br>
                  <a:rPr lang="en-US" sz="1000" b="1" dirty="0">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iuy76</a:t>
                </a:r>
                <a:endParaRPr lang="en-US" sz="1000" b="1" dirty="0">
                  <a:solidFill>
                    <a:schemeClr val="bg1"/>
                  </a:solidFill>
                  <a:latin typeface="Roboto" charset="0"/>
                  <a:ea typeface="Roboto" charset="0"/>
                  <a:cs typeface="Roboto" charset="0"/>
                </a:endParaRPr>
              </a:p>
            </p:txBody>
          </p:sp>
        </p:grpSp>
        <p:sp>
          <p:nvSpPr>
            <p:cNvPr id="105" name="Content Placeholder 2"/>
            <p:cNvSpPr txBox="1">
              <a:spLocks/>
            </p:cNvSpPr>
            <p:nvPr/>
          </p:nvSpPr>
          <p:spPr>
            <a:xfrm>
              <a:off x="4637447" y="6206577"/>
              <a:ext cx="133768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i="1" dirty="0">
                  <a:solidFill>
                    <a:schemeClr val="bg1">
                      <a:alpha val="80000"/>
                    </a:schemeClr>
                  </a:solidFill>
                  <a:latin typeface="Roboto" charset="0"/>
                  <a:ea typeface="Roboto" charset="0"/>
                  <a:cs typeface="Roboto" charset="0"/>
                </a:rPr>
                <a:t>Blockchain</a:t>
              </a:r>
            </a:p>
          </p:txBody>
        </p:sp>
      </p:grpSp>
      <p:grpSp>
        <p:nvGrpSpPr>
          <p:cNvPr id="119" name="Group 118"/>
          <p:cNvGrpSpPr/>
          <p:nvPr/>
        </p:nvGrpSpPr>
        <p:grpSpPr>
          <a:xfrm>
            <a:off x="7364062" y="1119192"/>
            <a:ext cx="762855" cy="1035225"/>
            <a:chOff x="7293538" y="870973"/>
            <a:chExt cx="762855" cy="1035225"/>
          </a:xfrm>
        </p:grpSpPr>
        <p:pic>
          <p:nvPicPr>
            <p:cNvPr id="120" name="Picture 119"/>
            <p:cNvPicPr>
              <a:picLocks noChangeAspect="1"/>
            </p:cNvPicPr>
            <p:nvPr/>
          </p:nvPicPr>
          <p:blipFill>
            <a:blip r:embed="rId6"/>
            <a:stretch>
              <a:fillRect/>
            </a:stretch>
          </p:blipFill>
          <p:spPr>
            <a:xfrm>
              <a:off x="7376792" y="1207306"/>
              <a:ext cx="536834" cy="698892"/>
            </a:xfrm>
            <a:prstGeom prst="rect">
              <a:avLst/>
            </a:prstGeom>
          </p:spPr>
        </p:pic>
        <p:sp>
          <p:nvSpPr>
            <p:cNvPr id="121" name="Content Placeholder 2"/>
            <p:cNvSpPr txBox="1">
              <a:spLocks/>
            </p:cNvSpPr>
            <p:nvPr/>
          </p:nvSpPr>
          <p:spPr>
            <a:xfrm>
              <a:off x="7293538" y="870973"/>
              <a:ext cx="76285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Document</a:t>
              </a:r>
            </a:p>
          </p:txBody>
        </p:sp>
      </p:grpSp>
      <p:grpSp>
        <p:nvGrpSpPr>
          <p:cNvPr id="122" name="Group 121"/>
          <p:cNvGrpSpPr/>
          <p:nvPr/>
        </p:nvGrpSpPr>
        <p:grpSpPr>
          <a:xfrm>
            <a:off x="5908415" y="1095421"/>
            <a:ext cx="550571" cy="960244"/>
            <a:chOff x="8816002" y="870973"/>
            <a:chExt cx="550571" cy="960244"/>
          </a:xfrm>
        </p:grpSpPr>
        <p:pic>
          <p:nvPicPr>
            <p:cNvPr id="123" name="Picture 12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17641" y="1282285"/>
              <a:ext cx="548932" cy="548932"/>
            </a:xfrm>
            <a:prstGeom prst="rect">
              <a:avLst/>
            </a:prstGeom>
          </p:spPr>
        </p:pic>
        <p:sp>
          <p:nvSpPr>
            <p:cNvPr id="124" name="Content Placeholder 2"/>
            <p:cNvSpPr txBox="1">
              <a:spLocks/>
            </p:cNvSpPr>
            <p:nvPr/>
          </p:nvSpPr>
          <p:spPr>
            <a:xfrm>
              <a:off x="8816002" y="870973"/>
              <a:ext cx="550571"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Hash</a:t>
              </a:r>
            </a:p>
          </p:txBody>
        </p:sp>
      </p:grpSp>
      <p:cxnSp>
        <p:nvCxnSpPr>
          <p:cNvPr id="125" name="Straight Connector 124"/>
          <p:cNvCxnSpPr>
            <a:cxnSpLocks/>
            <a:stCxn id="135" idx="1"/>
            <a:endCxn id="123" idx="3"/>
          </p:cNvCxnSpPr>
          <p:nvPr/>
        </p:nvCxnSpPr>
        <p:spPr>
          <a:xfrm flipH="1">
            <a:off x="6458986" y="1775329"/>
            <a:ext cx="923644" cy="587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a:off x="6183700" y="2088528"/>
            <a:ext cx="0" cy="45206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7" name="Group 126"/>
          <p:cNvGrpSpPr/>
          <p:nvPr/>
        </p:nvGrpSpPr>
        <p:grpSpPr>
          <a:xfrm>
            <a:off x="579709" y="1666803"/>
            <a:ext cx="4289335" cy="2077814"/>
            <a:chOff x="579709" y="1686389"/>
            <a:chExt cx="4289335" cy="2077814"/>
          </a:xfrm>
        </p:grpSpPr>
        <p:sp>
          <p:nvSpPr>
            <p:cNvPr id="128" name="Content Placeholder 2"/>
            <p:cNvSpPr txBox="1">
              <a:spLocks/>
            </p:cNvSpPr>
            <p:nvPr/>
          </p:nvSpPr>
          <p:spPr>
            <a:xfrm>
              <a:off x="958675" y="1686389"/>
              <a:ext cx="3910369" cy="20778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charset="0"/>
                  <a:ea typeface="Roboto" charset="0"/>
                  <a:cs typeface="Roboto" charset="0"/>
                </a:rPr>
                <a:t>The simplest way to perform proof of existence is to hash the document and push that hash to the blockchain.</a:t>
              </a:r>
            </a:p>
            <a:p>
              <a:pPr marL="0" indent="0">
                <a:buNone/>
              </a:pPr>
              <a:r>
                <a:rPr lang="en-US" sz="1400" dirty="0">
                  <a:solidFill>
                    <a:schemeClr val="bg1"/>
                  </a:solidFill>
                  <a:latin typeface="Roboto" charset="0"/>
                  <a:ea typeface="Roboto" charset="0"/>
                  <a:cs typeface="Roboto" charset="0"/>
                </a:rPr>
                <a:t>Once the hash is embedded in the blockchain, it can be used to prove that the document:</a:t>
              </a:r>
            </a:p>
            <a:p>
              <a:r>
                <a:rPr lang="en-US" sz="1400" dirty="0">
                  <a:solidFill>
                    <a:schemeClr val="bg1"/>
                  </a:solidFill>
                  <a:latin typeface="Roboto" charset="0"/>
                  <a:ea typeface="Roboto" charset="0"/>
                  <a:cs typeface="Roboto" charset="0"/>
                </a:rPr>
                <a:t>Existed on that date</a:t>
              </a:r>
            </a:p>
            <a:p>
              <a:r>
                <a:rPr lang="en-US" sz="1400" dirty="0">
                  <a:solidFill>
                    <a:schemeClr val="bg1"/>
                  </a:solidFill>
                  <a:latin typeface="Roboto" charset="0"/>
                  <a:ea typeface="Roboto" charset="0"/>
                  <a:cs typeface="Roboto" charset="0"/>
                </a:rPr>
                <a:t>Has not been tampered with</a:t>
              </a:r>
            </a:p>
            <a:p>
              <a:r>
                <a:rPr lang="en-US" sz="1400" dirty="0">
                  <a:solidFill>
                    <a:schemeClr val="bg1"/>
                  </a:solidFill>
                  <a:latin typeface="Roboto" charset="0"/>
                  <a:ea typeface="Roboto" charset="0"/>
                  <a:cs typeface="Roboto" charset="0"/>
                </a:rPr>
                <a:t>Was created by a specific individual</a:t>
              </a:r>
            </a:p>
          </p:txBody>
        </p:sp>
        <p:sp>
          <p:nvSpPr>
            <p:cNvPr id="129" name="Oval 128"/>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sp>
        <p:nvSpPr>
          <p:cNvPr id="131" name="Content Placeholder 2"/>
          <p:cNvSpPr txBox="1">
            <a:spLocks/>
          </p:cNvSpPr>
          <p:nvPr/>
        </p:nvSpPr>
        <p:spPr>
          <a:xfrm>
            <a:off x="924261" y="4090488"/>
            <a:ext cx="3910369" cy="1490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charset="0"/>
                <a:ea typeface="Roboto" charset="0"/>
                <a:cs typeface="Roboto" charset="0"/>
              </a:rPr>
              <a:t>There are two problems with this approach:</a:t>
            </a:r>
          </a:p>
          <a:p>
            <a:r>
              <a:rPr lang="en-US" sz="1400" dirty="0">
                <a:solidFill>
                  <a:schemeClr val="bg1"/>
                </a:solidFill>
                <a:latin typeface="Roboto" charset="0"/>
                <a:ea typeface="Roboto" charset="0"/>
                <a:cs typeface="Roboto" charset="0"/>
              </a:rPr>
              <a:t>Each document requires it’s own blockchain transaction - expensive and environmentally irresponsible.</a:t>
            </a:r>
          </a:p>
          <a:p>
            <a:r>
              <a:rPr lang="en-US" sz="1400" dirty="0">
                <a:solidFill>
                  <a:schemeClr val="bg1"/>
                </a:solidFill>
                <a:latin typeface="Roboto" charset="0"/>
                <a:ea typeface="Roboto" charset="0"/>
                <a:cs typeface="Roboto" charset="0"/>
              </a:rPr>
              <a:t>The document can be lost or altered in which case the proof is useless.</a:t>
            </a:r>
          </a:p>
        </p:txBody>
      </p:sp>
      <p:sp>
        <p:nvSpPr>
          <p:cNvPr id="132" name="Oval 131"/>
          <p:cNvSpPr/>
          <p:nvPr/>
        </p:nvSpPr>
        <p:spPr>
          <a:xfrm>
            <a:off x="573018" y="4100466"/>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Content Placeholder 2"/>
          <p:cNvSpPr txBox="1">
            <a:spLocks/>
          </p:cNvSpPr>
          <p:nvPr/>
        </p:nvSpPr>
        <p:spPr>
          <a:xfrm>
            <a:off x="592389" y="4149952"/>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cxnSp>
        <p:nvCxnSpPr>
          <p:cNvPr id="134" name="Straight Connector 133"/>
          <p:cNvCxnSpPr>
            <a:cxnSpLocks/>
          </p:cNvCxnSpPr>
          <p:nvPr/>
        </p:nvCxnSpPr>
        <p:spPr>
          <a:xfrm>
            <a:off x="9050060" y="3694165"/>
            <a:ext cx="724415" cy="662241"/>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CA0CE87-547E-1345-9C4E-74470F921F96}"/>
              </a:ext>
            </a:extLst>
          </p:cNvPr>
          <p:cNvSpPr txBox="1"/>
          <p:nvPr/>
        </p:nvSpPr>
        <p:spPr>
          <a:xfrm>
            <a:off x="7382630" y="1267497"/>
            <a:ext cx="850241" cy="1015663"/>
          </a:xfrm>
          <a:prstGeom prst="rect">
            <a:avLst/>
          </a:prstGeom>
          <a:noFill/>
        </p:spPr>
        <p:txBody>
          <a:bodyPr wrap="square" rtlCol="0">
            <a:spAutoFit/>
          </a:bodyPr>
          <a:lstStyle/>
          <a:p>
            <a:r>
              <a:rPr lang="en-US" sz="6000" b="1" dirty="0">
                <a:solidFill>
                  <a:srgbClr val="FF0000"/>
                </a:solidFill>
                <a:latin typeface="Apple Chancery" panose="03020702040506060504" pitchFamily="66" charset="-79"/>
                <a:ea typeface="Roboto" charset="0"/>
                <a:cs typeface="Apple Chancery" panose="03020702040506060504" pitchFamily="66" charset="-79"/>
              </a:rPr>
              <a:t>X</a:t>
            </a:r>
          </a:p>
        </p:txBody>
      </p:sp>
      <p:cxnSp>
        <p:nvCxnSpPr>
          <p:cNvPr id="136" name="Straight Connector 135">
            <a:extLst>
              <a:ext uri="{FF2B5EF4-FFF2-40B4-BE49-F238E27FC236}">
                <a16:creationId xmlns:a16="http://schemas.microsoft.com/office/drawing/2014/main" id="{8CADC202-81B2-BD41-9E37-5C47F646E8E5}"/>
              </a:ext>
            </a:extLst>
          </p:cNvPr>
          <p:cNvCxnSpPr>
            <a:cxnSpLocks/>
          </p:cNvCxnSpPr>
          <p:nvPr/>
        </p:nvCxnSpPr>
        <p:spPr>
          <a:xfrm>
            <a:off x="4864210" y="1774696"/>
            <a:ext cx="10442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5818D52-4E9D-EA48-B492-619FE14238D7}"/>
              </a:ext>
            </a:extLst>
          </p:cNvPr>
          <p:cNvCxnSpPr>
            <a:cxnSpLocks/>
          </p:cNvCxnSpPr>
          <p:nvPr/>
        </p:nvCxnSpPr>
        <p:spPr>
          <a:xfrm>
            <a:off x="4864210" y="1781199"/>
            <a:ext cx="0" cy="36432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C990929-70A0-7249-8B53-82A36FB06BEF}"/>
              </a:ext>
            </a:extLst>
          </p:cNvPr>
          <p:cNvCxnSpPr>
            <a:cxnSpLocks/>
          </p:cNvCxnSpPr>
          <p:nvPr/>
        </p:nvCxnSpPr>
        <p:spPr>
          <a:xfrm flipV="1">
            <a:off x="4864210" y="5411188"/>
            <a:ext cx="734140" cy="1326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9" name="Title 2"/>
          <p:cNvSpPr txBox="1">
            <a:spLocks/>
          </p:cNvSpPr>
          <p:nvPr/>
        </p:nvSpPr>
        <p:spPr>
          <a:xfrm>
            <a:off x="831850" y="804396"/>
            <a:ext cx="6879226" cy="886291"/>
          </a:xfrm>
          <a:prstGeom prst="rect">
            <a:avLst/>
          </a:prstGeom>
        </p:spPr>
        <p:txBody>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Blockchain proofs</a:t>
            </a:r>
          </a:p>
        </p:txBody>
      </p:sp>
    </p:spTree>
    <p:extLst>
      <p:ext uri="{BB962C8B-B14F-4D97-AF65-F5344CB8AC3E}">
        <p14:creationId xmlns:p14="http://schemas.microsoft.com/office/powerpoint/2010/main" val="53495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wipe(right)">
                                      <p:cBhvr>
                                        <p:cTn id="16" dur="500"/>
                                        <p:tgtEl>
                                          <p:spTgt spid="12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22"/>
                                        </p:tgtEl>
                                        <p:attrNameLst>
                                          <p:attrName>style.visibility</p:attrName>
                                        </p:attrNameLst>
                                      </p:cBhvr>
                                      <p:to>
                                        <p:strVal val="visible"/>
                                      </p:to>
                                    </p:set>
                                    <p:animEffect transition="in" filter="fade">
                                      <p:cBhvr>
                                        <p:cTn id="20" dur="500"/>
                                        <p:tgtEl>
                                          <p:spTgt spid="122"/>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wipe(up)">
                                      <p:cBhvr>
                                        <p:cTn id="24" dur="500"/>
                                        <p:tgtEl>
                                          <p:spTgt spid="12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up)">
                                      <p:cBhvr>
                                        <p:cTn id="36" dur="500"/>
                                        <p:tgtEl>
                                          <p:spTgt spid="71"/>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par>
                          <p:cTn id="41" fill="hold">
                            <p:stCondLst>
                              <p:cond delay="4000"/>
                            </p:stCondLst>
                            <p:childTnLst>
                              <p:par>
                                <p:cTn id="42" presetID="22" presetClass="entr" presetSubtype="1" fill="hold" nodeType="afterEffect">
                                  <p:stCondLst>
                                    <p:cond delay="0"/>
                                  </p:stCondLst>
                                  <p:childTnLst>
                                    <p:set>
                                      <p:cBhvr>
                                        <p:cTn id="43" dur="1" fill="hold">
                                          <p:stCondLst>
                                            <p:cond delay="0"/>
                                          </p:stCondLst>
                                        </p:cTn>
                                        <p:tgtEl>
                                          <p:spTgt spid="134"/>
                                        </p:tgtEl>
                                        <p:attrNameLst>
                                          <p:attrName>style.visibility</p:attrName>
                                        </p:attrNameLst>
                                      </p:cBhvr>
                                      <p:to>
                                        <p:strVal val="visible"/>
                                      </p:to>
                                    </p:set>
                                    <p:animEffect transition="in" filter="wipe(up)">
                                      <p:cBhvr>
                                        <p:cTn id="44" dur="500"/>
                                        <p:tgtEl>
                                          <p:spTgt spid="1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3"/>
                                        </p:tgtEl>
                                        <p:attrNameLst>
                                          <p:attrName>style.visibility</p:attrName>
                                        </p:attrNameLst>
                                      </p:cBhvr>
                                      <p:to>
                                        <p:strVal val="visible"/>
                                      </p:to>
                                    </p:set>
                                    <p:animEffect transition="in" filter="fade">
                                      <p:cBhvr>
                                        <p:cTn id="49" dur="500"/>
                                        <p:tgtEl>
                                          <p:spTgt spid="1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2"/>
                                        </p:tgtEl>
                                        <p:attrNameLst>
                                          <p:attrName>style.visibility</p:attrName>
                                        </p:attrNameLst>
                                      </p:cBhvr>
                                      <p:to>
                                        <p:strVal val="visible"/>
                                      </p:to>
                                    </p:set>
                                    <p:animEffect transition="in" filter="fade">
                                      <p:cBhvr>
                                        <p:cTn id="52" dur="500"/>
                                        <p:tgtEl>
                                          <p:spTgt spid="132"/>
                                        </p:tgtEl>
                                      </p:cBhvr>
                                    </p:animEffect>
                                  </p:childTnLst>
                                </p:cTn>
                              </p:par>
                              <p:par>
                                <p:cTn id="53" presetID="10" presetClass="entr" presetSubtype="0" fill="hold" nodeType="withEffect">
                                  <p:stCondLst>
                                    <p:cond delay="0"/>
                                  </p:stCondLst>
                                  <p:childTnLst>
                                    <p:set>
                                      <p:cBhvr>
                                        <p:cTn id="54" dur="1" fill="hold">
                                          <p:stCondLst>
                                            <p:cond delay="0"/>
                                          </p:stCondLst>
                                        </p:cTn>
                                        <p:tgtEl>
                                          <p:spTgt spid="131">
                                            <p:txEl>
                                              <p:pRg st="0" end="0"/>
                                            </p:txEl>
                                          </p:spTgt>
                                        </p:tgtEl>
                                        <p:attrNameLst>
                                          <p:attrName>style.visibility</p:attrName>
                                        </p:attrNameLst>
                                      </p:cBhvr>
                                      <p:to>
                                        <p:strVal val="visible"/>
                                      </p:to>
                                    </p:set>
                                    <p:animEffect transition="in" filter="fade">
                                      <p:cBhvr>
                                        <p:cTn id="55" dur="500"/>
                                        <p:tgtEl>
                                          <p:spTgt spid="13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31">
                                            <p:txEl>
                                              <p:pRg st="1" end="1"/>
                                            </p:txEl>
                                          </p:spTgt>
                                        </p:tgtEl>
                                        <p:attrNameLst>
                                          <p:attrName>style.visibility</p:attrName>
                                        </p:attrNameLst>
                                      </p:cBhvr>
                                      <p:to>
                                        <p:strVal val="visible"/>
                                      </p:to>
                                    </p:set>
                                    <p:animEffect transition="in" filter="fade">
                                      <p:cBhvr>
                                        <p:cTn id="60" dur="500"/>
                                        <p:tgtEl>
                                          <p:spTgt spid="131">
                                            <p:txEl>
                                              <p:pRg st="1" end="1"/>
                                            </p:txEl>
                                          </p:spTgt>
                                        </p:tgtEl>
                                      </p:cBhvr>
                                    </p:animEffect>
                                  </p:childTnLst>
                                </p:cTn>
                              </p:par>
                            </p:childTnLst>
                          </p:cTn>
                        </p:par>
                        <p:par>
                          <p:cTn id="61" fill="hold">
                            <p:stCondLst>
                              <p:cond delay="500"/>
                            </p:stCondLst>
                            <p:childTnLst>
                              <p:par>
                                <p:cTn id="62" presetID="22" presetClass="entr" presetSubtype="2" fill="hold" nodeType="afterEffect">
                                  <p:stCondLst>
                                    <p:cond delay="500"/>
                                  </p:stCondLst>
                                  <p:childTnLst>
                                    <p:set>
                                      <p:cBhvr>
                                        <p:cTn id="63" dur="1" fill="hold">
                                          <p:stCondLst>
                                            <p:cond delay="0"/>
                                          </p:stCondLst>
                                        </p:cTn>
                                        <p:tgtEl>
                                          <p:spTgt spid="136"/>
                                        </p:tgtEl>
                                        <p:attrNameLst>
                                          <p:attrName>style.visibility</p:attrName>
                                        </p:attrNameLst>
                                      </p:cBhvr>
                                      <p:to>
                                        <p:strVal val="visible"/>
                                      </p:to>
                                    </p:set>
                                    <p:animEffect transition="in" filter="wipe(right)">
                                      <p:cBhvr>
                                        <p:cTn id="64" dur="500"/>
                                        <p:tgtEl>
                                          <p:spTgt spid="136"/>
                                        </p:tgtEl>
                                      </p:cBhvr>
                                    </p:animEffect>
                                  </p:childTnLst>
                                </p:cTn>
                              </p:par>
                            </p:childTnLst>
                          </p:cTn>
                        </p:par>
                        <p:par>
                          <p:cTn id="65" fill="hold">
                            <p:stCondLst>
                              <p:cond delay="1500"/>
                            </p:stCondLst>
                            <p:childTnLst>
                              <p:par>
                                <p:cTn id="66" presetID="22" presetClass="entr" presetSubtype="1" fill="hold" nodeType="afterEffect">
                                  <p:stCondLst>
                                    <p:cond delay="0"/>
                                  </p:stCondLst>
                                  <p:childTnLst>
                                    <p:set>
                                      <p:cBhvr>
                                        <p:cTn id="67" dur="1" fill="hold">
                                          <p:stCondLst>
                                            <p:cond delay="0"/>
                                          </p:stCondLst>
                                        </p:cTn>
                                        <p:tgtEl>
                                          <p:spTgt spid="137"/>
                                        </p:tgtEl>
                                        <p:attrNameLst>
                                          <p:attrName>style.visibility</p:attrName>
                                        </p:attrNameLst>
                                      </p:cBhvr>
                                      <p:to>
                                        <p:strVal val="visible"/>
                                      </p:to>
                                    </p:set>
                                    <p:animEffect transition="in" filter="wipe(up)">
                                      <p:cBhvr>
                                        <p:cTn id="68" dur="500"/>
                                        <p:tgtEl>
                                          <p:spTgt spid="137"/>
                                        </p:tgtEl>
                                      </p:cBhvr>
                                    </p:animEffect>
                                  </p:childTnLst>
                                </p:cTn>
                              </p:par>
                            </p:childTnLst>
                          </p:cTn>
                        </p:par>
                        <p:par>
                          <p:cTn id="69" fill="hold">
                            <p:stCondLst>
                              <p:cond delay="2000"/>
                            </p:stCondLst>
                            <p:childTnLst>
                              <p:par>
                                <p:cTn id="70" presetID="22" presetClass="entr" presetSubtype="8" fill="hold" nodeType="afterEffect">
                                  <p:stCondLst>
                                    <p:cond delay="0"/>
                                  </p:stCondLst>
                                  <p:childTnLst>
                                    <p:set>
                                      <p:cBhvr>
                                        <p:cTn id="71" dur="1" fill="hold">
                                          <p:stCondLst>
                                            <p:cond delay="0"/>
                                          </p:stCondLst>
                                        </p:cTn>
                                        <p:tgtEl>
                                          <p:spTgt spid="138"/>
                                        </p:tgtEl>
                                        <p:attrNameLst>
                                          <p:attrName>style.visibility</p:attrName>
                                        </p:attrNameLst>
                                      </p:cBhvr>
                                      <p:to>
                                        <p:strVal val="visible"/>
                                      </p:to>
                                    </p:set>
                                    <p:animEffect transition="in" filter="wipe(left)">
                                      <p:cBhvr>
                                        <p:cTn id="72" dur="500"/>
                                        <p:tgtEl>
                                          <p:spTgt spid="13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1">
                                            <p:txEl>
                                              <p:pRg st="2" end="2"/>
                                            </p:txEl>
                                          </p:spTgt>
                                        </p:tgtEl>
                                        <p:attrNameLst>
                                          <p:attrName>style.visibility</p:attrName>
                                        </p:attrNameLst>
                                      </p:cBhvr>
                                      <p:to>
                                        <p:strVal val="visible"/>
                                      </p:to>
                                    </p:set>
                                    <p:animEffect transition="in" filter="fade">
                                      <p:cBhvr>
                                        <p:cTn id="77" dur="500"/>
                                        <p:tgtEl>
                                          <p:spTgt spid="131">
                                            <p:txEl>
                                              <p:pRg st="2" end="2"/>
                                            </p:txEl>
                                          </p:spTgt>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135"/>
                                        </p:tgtEl>
                                        <p:attrNameLst>
                                          <p:attrName>style.visibility</p:attrName>
                                        </p:attrNameLst>
                                      </p:cBhvr>
                                      <p:to>
                                        <p:strVal val="visible"/>
                                      </p:to>
                                    </p:set>
                                    <p:animEffect transition="in" filter="fade">
                                      <p:cBhvr>
                                        <p:cTn id="81"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P spid="1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475292" y="487893"/>
            <a:ext cx="6224498" cy="581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Aggregating hashes using Merkle trees</a:t>
            </a:r>
          </a:p>
        </p:txBody>
      </p:sp>
      <p:grpSp>
        <p:nvGrpSpPr>
          <p:cNvPr id="16" name="Group 15"/>
          <p:cNvGrpSpPr/>
          <p:nvPr/>
        </p:nvGrpSpPr>
        <p:grpSpPr>
          <a:xfrm>
            <a:off x="3775160" y="1251331"/>
            <a:ext cx="424903" cy="4963042"/>
            <a:chOff x="3269982" y="1460473"/>
            <a:chExt cx="424903" cy="4963042"/>
          </a:xfrm>
        </p:grpSpPr>
        <p:pic>
          <p:nvPicPr>
            <p:cNvPr id="17" name="Picture 16"/>
            <p:cNvPicPr>
              <a:picLocks noChangeAspect="1"/>
            </p:cNvPicPr>
            <p:nvPr/>
          </p:nvPicPr>
          <p:blipFill>
            <a:blip r:embed="rId2"/>
            <a:stretch>
              <a:fillRect/>
            </a:stretch>
          </p:blipFill>
          <p:spPr>
            <a:xfrm>
              <a:off x="3269982" y="1460473"/>
              <a:ext cx="424903" cy="587783"/>
            </a:xfrm>
            <a:prstGeom prst="rect">
              <a:avLst/>
            </a:prstGeom>
          </p:spPr>
        </p:pic>
        <p:pic>
          <p:nvPicPr>
            <p:cNvPr id="18" name="Picture 17"/>
            <p:cNvPicPr>
              <a:picLocks noChangeAspect="1"/>
            </p:cNvPicPr>
            <p:nvPr/>
          </p:nvPicPr>
          <p:blipFill>
            <a:blip r:embed="rId3"/>
            <a:stretch>
              <a:fillRect/>
            </a:stretch>
          </p:blipFill>
          <p:spPr>
            <a:xfrm>
              <a:off x="3299723" y="2178402"/>
              <a:ext cx="365419" cy="475733"/>
            </a:xfrm>
            <a:prstGeom prst="rect">
              <a:avLst/>
            </a:prstGeom>
          </p:spPr>
        </p:pic>
        <p:pic>
          <p:nvPicPr>
            <p:cNvPr id="19" name="Picture 18"/>
            <p:cNvPicPr>
              <a:picLocks noChangeAspect="1"/>
            </p:cNvPicPr>
            <p:nvPr/>
          </p:nvPicPr>
          <p:blipFill>
            <a:blip r:embed="rId4"/>
            <a:stretch>
              <a:fillRect/>
            </a:stretch>
          </p:blipFill>
          <p:spPr>
            <a:xfrm>
              <a:off x="3299723" y="2799350"/>
              <a:ext cx="365419" cy="475734"/>
            </a:xfrm>
            <a:prstGeom prst="rect">
              <a:avLst/>
            </a:prstGeom>
          </p:spPr>
        </p:pic>
        <p:pic>
          <p:nvPicPr>
            <p:cNvPr id="20" name="Picture 19"/>
            <p:cNvPicPr>
              <a:picLocks noChangeAspect="1"/>
            </p:cNvPicPr>
            <p:nvPr/>
          </p:nvPicPr>
          <p:blipFill>
            <a:blip r:embed="rId5"/>
            <a:stretch>
              <a:fillRect/>
            </a:stretch>
          </p:blipFill>
          <p:spPr>
            <a:xfrm>
              <a:off x="3299723" y="4697072"/>
              <a:ext cx="365419" cy="475735"/>
            </a:xfrm>
            <a:prstGeom prst="rect">
              <a:avLst/>
            </a:prstGeom>
          </p:spPr>
        </p:pic>
        <p:pic>
          <p:nvPicPr>
            <p:cNvPr id="21" name="Picture 20"/>
            <p:cNvPicPr>
              <a:picLocks noChangeAspect="1"/>
            </p:cNvPicPr>
            <p:nvPr/>
          </p:nvPicPr>
          <p:blipFill>
            <a:blip r:embed="rId6"/>
            <a:stretch>
              <a:fillRect/>
            </a:stretch>
          </p:blipFill>
          <p:spPr>
            <a:xfrm>
              <a:off x="3299723" y="5320200"/>
              <a:ext cx="368808" cy="480146"/>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99722" y="4063594"/>
              <a:ext cx="365419" cy="475776"/>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299722" y="5947739"/>
              <a:ext cx="365419" cy="475776"/>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99722" y="3419385"/>
              <a:ext cx="373661" cy="486507"/>
            </a:xfrm>
            <a:prstGeom prst="rect">
              <a:avLst/>
            </a:prstGeom>
          </p:spPr>
        </p:pic>
      </p:grpSp>
      <p:grpSp>
        <p:nvGrpSpPr>
          <p:cNvPr id="25" name="Group 24"/>
          <p:cNvGrpSpPr/>
          <p:nvPr/>
        </p:nvGrpSpPr>
        <p:grpSpPr>
          <a:xfrm>
            <a:off x="7833667" y="657071"/>
            <a:ext cx="3073795" cy="824475"/>
            <a:chOff x="7833667" y="866213"/>
            <a:chExt cx="3073795" cy="824475"/>
          </a:xfrm>
        </p:grpSpPr>
        <p:sp>
          <p:nvSpPr>
            <p:cNvPr id="26" name="Content Placeholder 2"/>
            <p:cNvSpPr txBox="1">
              <a:spLocks/>
            </p:cNvSpPr>
            <p:nvPr/>
          </p:nvSpPr>
          <p:spPr>
            <a:xfrm>
              <a:off x="8158895" y="866213"/>
              <a:ext cx="2748567" cy="824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charset="0"/>
                  <a:ea typeface="Roboto" charset="0"/>
                  <a:cs typeface="Roboto" charset="0"/>
                </a:rPr>
                <a:t>We don’t need the whole tree to prove an individual document is included in the final hash - we just need the “merkle path”.</a:t>
              </a:r>
            </a:p>
          </p:txBody>
        </p:sp>
        <p:grpSp>
          <p:nvGrpSpPr>
            <p:cNvPr id="27" name="Group 26"/>
            <p:cNvGrpSpPr/>
            <p:nvPr/>
          </p:nvGrpSpPr>
          <p:grpSpPr>
            <a:xfrm>
              <a:off x="7833667" y="868944"/>
              <a:ext cx="347666" cy="342704"/>
              <a:chOff x="946501" y="3037018"/>
              <a:chExt cx="347666" cy="342704"/>
            </a:xfrm>
          </p:grpSpPr>
          <p:sp>
            <p:nvSpPr>
              <p:cNvPr id="28" name="Oval 27"/>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grpSp>
        <p:nvGrpSpPr>
          <p:cNvPr id="30" name="Group 29"/>
          <p:cNvGrpSpPr/>
          <p:nvPr/>
        </p:nvGrpSpPr>
        <p:grpSpPr>
          <a:xfrm>
            <a:off x="475292" y="2883180"/>
            <a:ext cx="2810349" cy="947412"/>
            <a:chOff x="475292" y="1686389"/>
            <a:chExt cx="2810349" cy="947412"/>
          </a:xfrm>
        </p:grpSpPr>
        <p:sp>
          <p:nvSpPr>
            <p:cNvPr id="31" name="Content Placeholder 2"/>
            <p:cNvSpPr txBox="1">
              <a:spLocks/>
            </p:cNvSpPr>
            <p:nvPr/>
          </p:nvSpPr>
          <p:spPr>
            <a:xfrm>
              <a:off x="475292" y="2143040"/>
              <a:ext cx="2810349" cy="4907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charset="0"/>
                  <a:ea typeface="Roboto" charset="0"/>
                  <a:cs typeface="Roboto" charset="0"/>
                </a:rPr>
                <a:t>We can prove multiple documents with a single hash using a “merkle tree”.</a:t>
              </a:r>
            </a:p>
          </p:txBody>
        </p:sp>
        <p:sp>
          <p:nvSpPr>
            <p:cNvPr id="32" name="Oval 31"/>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34" name="Group 33"/>
          <p:cNvGrpSpPr/>
          <p:nvPr/>
        </p:nvGrpSpPr>
        <p:grpSpPr>
          <a:xfrm>
            <a:off x="4257918" y="1069641"/>
            <a:ext cx="1401250" cy="5080206"/>
            <a:chOff x="4257918" y="1278783"/>
            <a:chExt cx="1401250" cy="5080206"/>
          </a:xfrm>
        </p:grpSpPr>
        <p:grpSp>
          <p:nvGrpSpPr>
            <p:cNvPr id="35" name="Group 34"/>
            <p:cNvGrpSpPr/>
            <p:nvPr/>
          </p:nvGrpSpPr>
          <p:grpSpPr>
            <a:xfrm>
              <a:off x="4969847" y="1609868"/>
              <a:ext cx="373655" cy="4749121"/>
              <a:chOff x="5134737" y="1609868"/>
              <a:chExt cx="373655" cy="4749121"/>
            </a:xfrm>
          </p:grpSpPr>
          <p:pic>
            <p:nvPicPr>
              <p:cNvPr id="47" name="Picture 46"/>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5134737" y="2216615"/>
                <a:ext cx="373655" cy="373655"/>
              </a:xfrm>
              <a:prstGeom prst="rect">
                <a:avLst/>
              </a:prstGeom>
            </p:spPr>
          </p:pic>
          <p:pic>
            <p:nvPicPr>
              <p:cNvPr id="48" name="Picture 47"/>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5134737" y="1609868"/>
                <a:ext cx="373655" cy="373655"/>
              </a:xfrm>
              <a:prstGeom prst="rect">
                <a:avLst/>
              </a:prstGeom>
            </p:spPr>
          </p:pic>
          <p:pic>
            <p:nvPicPr>
              <p:cNvPr id="49" name="Picture 48"/>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5134737" y="4152646"/>
                <a:ext cx="373655" cy="373655"/>
              </a:xfrm>
              <a:prstGeom prst="rect">
                <a:avLst/>
              </a:prstGeom>
            </p:spPr>
          </p:pic>
          <p:pic>
            <p:nvPicPr>
              <p:cNvPr id="50" name="Picture 49"/>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5134737" y="5375675"/>
                <a:ext cx="373655" cy="373655"/>
              </a:xfrm>
              <a:prstGeom prst="rect">
                <a:avLst/>
              </a:prstGeom>
            </p:spPr>
          </p:pic>
          <p:pic>
            <p:nvPicPr>
              <p:cNvPr id="51" name="Picture 50"/>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5134737" y="4767490"/>
                <a:ext cx="373655" cy="373655"/>
              </a:xfrm>
              <a:prstGeom prst="rect">
                <a:avLst/>
              </a:prstGeom>
            </p:spPr>
          </p:pic>
          <p:pic>
            <p:nvPicPr>
              <p:cNvPr id="52" name="Picture 51"/>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5134737" y="5985334"/>
                <a:ext cx="373655" cy="373655"/>
              </a:xfrm>
              <a:prstGeom prst="rect">
                <a:avLst/>
              </a:prstGeom>
            </p:spPr>
          </p:pic>
        </p:grpSp>
        <p:cxnSp>
          <p:nvCxnSpPr>
            <p:cNvPr id="36" name="Straight Connector 35"/>
            <p:cNvCxnSpPr/>
            <p:nvPr/>
          </p:nvCxnSpPr>
          <p:spPr>
            <a:xfrm>
              <a:off x="4257918" y="1796695"/>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57918" y="2403442"/>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257918" y="3643876"/>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257918" y="4325749"/>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257918" y="4943757"/>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57918" y="5560273"/>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257918" y="6159407"/>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57918" y="3037018"/>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Content Placeholder 2"/>
            <p:cNvSpPr txBox="1">
              <a:spLocks/>
            </p:cNvSpPr>
            <p:nvPr/>
          </p:nvSpPr>
          <p:spPr>
            <a:xfrm>
              <a:off x="4321483" y="1278783"/>
              <a:ext cx="133768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Hash all documents</a:t>
              </a:r>
            </a:p>
          </p:txBody>
        </p:sp>
        <p:pic>
          <p:nvPicPr>
            <p:cNvPr id="45" name="Picture 44"/>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4969847" y="3456937"/>
              <a:ext cx="373655" cy="373655"/>
            </a:xfrm>
            <a:prstGeom prst="rect">
              <a:avLst/>
            </a:prstGeom>
          </p:spPr>
        </p:pic>
        <p:pic>
          <p:nvPicPr>
            <p:cNvPr id="46" name="Picture 45"/>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4969846" y="2850189"/>
              <a:ext cx="374400" cy="374400"/>
            </a:xfrm>
            <a:prstGeom prst="rect">
              <a:avLst/>
            </a:prstGeom>
          </p:spPr>
        </p:pic>
      </p:grpSp>
      <p:grpSp>
        <p:nvGrpSpPr>
          <p:cNvPr id="53" name="Group 52"/>
          <p:cNvGrpSpPr/>
          <p:nvPr/>
        </p:nvGrpSpPr>
        <p:grpSpPr>
          <a:xfrm>
            <a:off x="5422575" y="1587553"/>
            <a:ext cx="4163637" cy="4363795"/>
            <a:chOff x="5422575" y="1796695"/>
            <a:chExt cx="4163637" cy="4363795"/>
          </a:xfrm>
        </p:grpSpPr>
        <p:cxnSp>
          <p:nvCxnSpPr>
            <p:cNvPr id="54" name="Straight Connector 53"/>
            <p:cNvCxnSpPr/>
            <p:nvPr/>
          </p:nvCxnSpPr>
          <p:spPr>
            <a:xfrm>
              <a:off x="5422575" y="3022828"/>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422575" y="3385660"/>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588128" y="2184609"/>
              <a:ext cx="704680" cy="40566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6588128" y="2909588"/>
              <a:ext cx="728498" cy="38129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678698" y="2971562"/>
              <a:ext cx="414888" cy="79286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7699908" y="4227859"/>
              <a:ext cx="458987" cy="772692"/>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422575" y="1796695"/>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5422575" y="2159527"/>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422575" y="4367910"/>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422575" y="4730742"/>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422575" y="5573844"/>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5422575" y="5936676"/>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88128" y="4641053"/>
              <a:ext cx="704680" cy="40566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6588128" y="5366032"/>
              <a:ext cx="728498" cy="38129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Content Placeholder 2"/>
            <p:cNvSpPr txBox="1">
              <a:spLocks/>
            </p:cNvSpPr>
            <p:nvPr/>
          </p:nvSpPr>
          <p:spPr>
            <a:xfrm>
              <a:off x="7292808" y="2173132"/>
              <a:ext cx="229340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Build binary tree of hashed hashes</a:t>
              </a:r>
            </a:p>
          </p:txBody>
        </p:sp>
        <p:grpSp>
          <p:nvGrpSpPr>
            <p:cNvPr id="69" name="Group 68"/>
            <p:cNvGrpSpPr/>
            <p:nvPr/>
          </p:nvGrpSpPr>
          <p:grpSpPr>
            <a:xfrm>
              <a:off x="6155327" y="1875549"/>
              <a:ext cx="373655" cy="4118902"/>
              <a:chOff x="6155327" y="1875549"/>
              <a:chExt cx="373655" cy="4118902"/>
            </a:xfrm>
          </p:grpSpPr>
          <p:pic>
            <p:nvPicPr>
              <p:cNvPr id="74" name="Picture 73"/>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6155327" y="1875549"/>
                <a:ext cx="373655" cy="373655"/>
              </a:xfrm>
              <a:prstGeom prst="rect">
                <a:avLst/>
              </a:prstGeom>
            </p:spPr>
          </p:pic>
          <p:pic>
            <p:nvPicPr>
              <p:cNvPr id="75" name="Picture 74"/>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6155327" y="3110703"/>
                <a:ext cx="373655" cy="373655"/>
              </a:xfrm>
              <a:prstGeom prst="rect">
                <a:avLst/>
              </a:prstGeom>
            </p:spPr>
          </p:pic>
          <p:pic>
            <p:nvPicPr>
              <p:cNvPr id="76" name="Picture 75"/>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6155327" y="4426194"/>
                <a:ext cx="373655" cy="373655"/>
              </a:xfrm>
              <a:prstGeom prst="rect">
                <a:avLst/>
              </a:prstGeom>
            </p:spPr>
          </p:pic>
          <p:pic>
            <p:nvPicPr>
              <p:cNvPr id="77" name="Picture 76"/>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6155327" y="5620796"/>
                <a:ext cx="373655" cy="373655"/>
              </a:xfrm>
              <a:prstGeom prst="rect">
                <a:avLst/>
              </a:prstGeom>
            </p:spPr>
          </p:pic>
        </p:grpSp>
        <p:grpSp>
          <p:nvGrpSpPr>
            <p:cNvPr id="70" name="Group 69"/>
            <p:cNvGrpSpPr/>
            <p:nvPr/>
          </p:nvGrpSpPr>
          <p:grpSpPr>
            <a:xfrm>
              <a:off x="7326252" y="2535932"/>
              <a:ext cx="373655" cy="2838272"/>
              <a:chOff x="7326252" y="2535932"/>
              <a:chExt cx="373655" cy="2838272"/>
            </a:xfrm>
          </p:grpSpPr>
          <p:pic>
            <p:nvPicPr>
              <p:cNvPr id="72" name="Picture 71"/>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7326252" y="2535932"/>
                <a:ext cx="373655" cy="373655"/>
              </a:xfrm>
              <a:prstGeom prst="rect">
                <a:avLst/>
              </a:prstGeom>
            </p:spPr>
          </p:pic>
          <p:pic>
            <p:nvPicPr>
              <p:cNvPr id="73" name="Picture 72"/>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7326252" y="5000549"/>
                <a:ext cx="373655" cy="373655"/>
              </a:xfrm>
              <a:prstGeom prst="rect">
                <a:avLst/>
              </a:prstGeom>
            </p:spPr>
          </p:pic>
        </p:grpSp>
        <p:pic>
          <p:nvPicPr>
            <p:cNvPr id="71" name="Picture 70"/>
            <p:cNvPicPr>
              <a:picLocks noChangeAspect="1"/>
            </p:cNvPicPr>
            <p:nvPr/>
          </p:nvPicPr>
          <p:blipFill>
            <a:blip r:embed="rId10" cstate="print">
              <a:alphaModFix amt="80000"/>
              <a:extLst>
                <a:ext uri="{28A0092B-C50C-407E-A947-70E740481C1C}">
                  <a14:useLocalDpi xmlns:a14="http://schemas.microsoft.com/office/drawing/2010/main"/>
                </a:ext>
              </a:extLst>
            </a:blip>
            <a:stretch>
              <a:fillRect/>
            </a:stretch>
          </p:blipFill>
          <p:spPr>
            <a:xfrm>
              <a:off x="8051620" y="3805979"/>
              <a:ext cx="373655" cy="373655"/>
            </a:xfrm>
            <a:prstGeom prst="rect">
              <a:avLst/>
            </a:prstGeom>
          </p:spPr>
        </p:pic>
      </p:grpSp>
      <p:pic>
        <p:nvPicPr>
          <p:cNvPr id="78" name="Picture 7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46553" y="3589399"/>
            <a:ext cx="384268" cy="384268"/>
          </a:xfrm>
          <a:prstGeom prst="rect">
            <a:avLst/>
          </a:prstGeom>
        </p:spPr>
      </p:pic>
      <p:grpSp>
        <p:nvGrpSpPr>
          <p:cNvPr id="79" name="Group 78"/>
          <p:cNvGrpSpPr/>
          <p:nvPr/>
        </p:nvGrpSpPr>
        <p:grpSpPr>
          <a:xfrm>
            <a:off x="8421129" y="5184599"/>
            <a:ext cx="2776461" cy="837127"/>
            <a:chOff x="8920167" y="5362338"/>
            <a:chExt cx="2776461" cy="837127"/>
          </a:xfrm>
        </p:grpSpPr>
        <p:sp>
          <p:nvSpPr>
            <p:cNvPr id="80" name="Content Placeholder 2"/>
            <p:cNvSpPr txBox="1">
              <a:spLocks/>
            </p:cNvSpPr>
            <p:nvPr/>
          </p:nvSpPr>
          <p:spPr>
            <a:xfrm>
              <a:off x="9245349" y="5362338"/>
              <a:ext cx="2451279" cy="837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charset="0"/>
                  <a:ea typeface="Roboto" charset="0"/>
                  <a:cs typeface="Roboto" charset="0"/>
                </a:rPr>
                <a:t>Thousands of documents can be included in a single merkle tree - all anchored to a single blockchain transaction.</a:t>
              </a:r>
            </a:p>
          </p:txBody>
        </p:sp>
        <p:grpSp>
          <p:nvGrpSpPr>
            <p:cNvPr id="81" name="Group 80"/>
            <p:cNvGrpSpPr/>
            <p:nvPr/>
          </p:nvGrpSpPr>
          <p:grpSpPr>
            <a:xfrm>
              <a:off x="8920167" y="5402492"/>
              <a:ext cx="344552" cy="354580"/>
              <a:chOff x="946501" y="3037018"/>
              <a:chExt cx="344552" cy="354580"/>
            </a:xfrm>
          </p:grpSpPr>
          <p:sp>
            <p:nvSpPr>
              <p:cNvPr id="82" name="Oval 81"/>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2"/>
              <p:cNvSpPr txBox="1">
                <a:spLocks/>
              </p:cNvSpPr>
              <p:nvPr/>
            </p:nvSpPr>
            <p:spPr>
              <a:xfrm>
                <a:off x="965872" y="3086504"/>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grpSp>
      <p:grpSp>
        <p:nvGrpSpPr>
          <p:cNvPr id="84" name="Group 83"/>
          <p:cNvGrpSpPr/>
          <p:nvPr/>
        </p:nvGrpSpPr>
        <p:grpSpPr>
          <a:xfrm>
            <a:off x="4964793" y="2635582"/>
            <a:ext cx="384268" cy="985980"/>
            <a:chOff x="4964793" y="2635582"/>
            <a:chExt cx="384268" cy="985980"/>
          </a:xfrm>
        </p:grpSpPr>
        <p:pic>
          <p:nvPicPr>
            <p:cNvPr id="85" name="Picture 8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964793" y="2635582"/>
              <a:ext cx="384268" cy="384268"/>
            </a:xfrm>
            <a:prstGeom prst="rect">
              <a:avLst/>
            </a:prstGeom>
          </p:spPr>
        </p:pic>
        <p:pic>
          <p:nvPicPr>
            <p:cNvPr id="86" name="Picture 8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969848" y="3247907"/>
              <a:ext cx="373655" cy="373655"/>
            </a:xfrm>
            <a:prstGeom prst="rect">
              <a:avLst/>
            </a:prstGeom>
          </p:spPr>
        </p:pic>
      </p:grpSp>
      <p:grpSp>
        <p:nvGrpSpPr>
          <p:cNvPr id="87" name="Group 86"/>
          <p:cNvGrpSpPr/>
          <p:nvPr/>
        </p:nvGrpSpPr>
        <p:grpSpPr>
          <a:xfrm>
            <a:off x="6147889" y="1666407"/>
            <a:ext cx="384268" cy="1616247"/>
            <a:chOff x="6147889" y="1666407"/>
            <a:chExt cx="384268" cy="1616247"/>
          </a:xfrm>
        </p:grpSpPr>
        <p:pic>
          <p:nvPicPr>
            <p:cNvPr id="88" name="Picture 8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147889" y="2898386"/>
              <a:ext cx="384268" cy="384268"/>
            </a:xfrm>
            <a:prstGeom prst="rect">
              <a:avLst/>
            </a:prstGeom>
          </p:spPr>
        </p:pic>
        <p:pic>
          <p:nvPicPr>
            <p:cNvPr id="89" name="Picture 8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5327" y="1666407"/>
              <a:ext cx="373655" cy="373655"/>
            </a:xfrm>
            <a:prstGeom prst="rect">
              <a:avLst/>
            </a:prstGeom>
          </p:spPr>
        </p:pic>
      </p:grpSp>
      <p:grpSp>
        <p:nvGrpSpPr>
          <p:cNvPr id="90" name="Group 89"/>
          <p:cNvGrpSpPr/>
          <p:nvPr/>
        </p:nvGrpSpPr>
        <p:grpSpPr>
          <a:xfrm>
            <a:off x="7323077" y="2319352"/>
            <a:ext cx="384268" cy="2847802"/>
            <a:chOff x="7323077" y="2319352"/>
            <a:chExt cx="384268" cy="2847802"/>
          </a:xfrm>
        </p:grpSpPr>
        <p:pic>
          <p:nvPicPr>
            <p:cNvPr id="91" name="Picture 9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23077" y="2319352"/>
              <a:ext cx="384268" cy="384268"/>
            </a:xfrm>
            <a:prstGeom prst="rect">
              <a:avLst/>
            </a:prstGeom>
          </p:spPr>
        </p:pic>
        <p:pic>
          <p:nvPicPr>
            <p:cNvPr id="92" name="Picture 9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326252" y="4791408"/>
              <a:ext cx="373655" cy="375746"/>
            </a:xfrm>
            <a:prstGeom prst="rect">
              <a:avLst/>
            </a:prstGeom>
          </p:spPr>
        </p:pic>
      </p:grpSp>
      <p:cxnSp>
        <p:nvCxnSpPr>
          <p:cNvPr id="93" name="Straight Connector 92"/>
          <p:cNvCxnSpPr/>
          <p:nvPr/>
        </p:nvCxnSpPr>
        <p:spPr>
          <a:xfrm>
            <a:off x="8481824" y="3786999"/>
            <a:ext cx="704229"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Content Placeholder 2"/>
          <p:cNvSpPr txBox="1">
            <a:spLocks/>
          </p:cNvSpPr>
          <p:nvPr/>
        </p:nvSpPr>
        <p:spPr>
          <a:xfrm>
            <a:off x="9186053" y="4635724"/>
            <a:ext cx="2393850"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Place final “root” hash on </a:t>
            </a:r>
            <a:r>
              <a:rPr lang="en-US" sz="1000" i="1" dirty="0" err="1">
                <a:solidFill>
                  <a:schemeClr val="bg1">
                    <a:alpha val="80000"/>
                  </a:schemeClr>
                </a:solidFill>
                <a:latin typeface="Roboto" charset="0"/>
                <a:ea typeface="Roboto" charset="0"/>
                <a:cs typeface="Roboto" charset="0"/>
              </a:rPr>
              <a:t>BlockChain</a:t>
            </a:r>
            <a:endParaRPr lang="en-US" sz="1000" i="1" dirty="0">
              <a:solidFill>
                <a:schemeClr val="bg1">
                  <a:alpha val="80000"/>
                </a:schemeClr>
              </a:solidFill>
              <a:latin typeface="Roboto" charset="0"/>
              <a:ea typeface="Roboto" charset="0"/>
              <a:cs typeface="Roboto" charset="0"/>
            </a:endParaRPr>
          </a:p>
        </p:txBody>
      </p:sp>
      <p:pic>
        <p:nvPicPr>
          <p:cNvPr id="96" name="Picture 9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261521" y="3561944"/>
            <a:ext cx="683564" cy="900718"/>
          </a:xfrm>
          <a:prstGeom prst="rect">
            <a:avLst/>
          </a:prstGeom>
        </p:spPr>
      </p:pic>
      <p:pic>
        <p:nvPicPr>
          <p:cNvPr id="97" name="Picture 96"/>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267068" y="3294141"/>
            <a:ext cx="686260" cy="367920"/>
          </a:xfrm>
          <a:prstGeom prst="rect">
            <a:avLst/>
          </a:prstGeom>
        </p:spPr>
      </p:pic>
    </p:spTree>
    <p:extLst>
      <p:ext uri="{BB962C8B-B14F-4D97-AF65-F5344CB8AC3E}">
        <p14:creationId xmlns:p14="http://schemas.microsoft.com/office/powerpoint/2010/main" val="61415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500"/>
                                        <p:tgtEl>
                                          <p:spTgt spid="53"/>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left)">
                                      <p:cBhvr>
                                        <p:cTn id="27" dur="500"/>
                                        <p:tgtEl>
                                          <p:spTgt spid="9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anim calcmode="lin" valueType="num">
                                      <p:cBhvr additive="base">
                                        <p:cTn id="39" dur="1000" fill="hold"/>
                                        <p:tgtEl>
                                          <p:spTgt spid="97"/>
                                        </p:tgtEl>
                                        <p:attrNameLst>
                                          <p:attrName>ppt_x</p:attrName>
                                        </p:attrNameLst>
                                      </p:cBhvr>
                                      <p:tavLst>
                                        <p:tav tm="0">
                                          <p:val>
                                            <p:strVal val="#ppt_x"/>
                                          </p:val>
                                        </p:tav>
                                        <p:tav tm="100000">
                                          <p:val>
                                            <p:strVal val="#ppt_x"/>
                                          </p:val>
                                        </p:tav>
                                      </p:tavLst>
                                    </p:anim>
                                    <p:anim calcmode="lin" valueType="num">
                                      <p:cBhvr additive="base">
                                        <p:cTn id="40" dur="1000" fill="hold"/>
                                        <p:tgtEl>
                                          <p:spTgt spid="97"/>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500"/>
                                        <p:tgtEl>
                                          <p:spTgt spid="87"/>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557B"/>
        </a:solidFill>
        <a:effectLst/>
      </p:bgPr>
    </p:bg>
    <p:spTree>
      <p:nvGrpSpPr>
        <p:cNvPr id="1" name=""/>
        <p:cNvGrpSpPr/>
        <p:nvPr/>
      </p:nvGrpSpPr>
      <p:grpSpPr>
        <a:xfrm>
          <a:off x="0" y="0"/>
          <a:ext cx="0" cy="0"/>
          <a:chOff x="0" y="0"/>
          <a:chExt cx="0" cy="0"/>
        </a:xfrm>
      </p:grpSpPr>
      <p:grpSp>
        <p:nvGrpSpPr>
          <p:cNvPr id="25" name="Group 24"/>
          <p:cNvGrpSpPr/>
          <p:nvPr/>
        </p:nvGrpSpPr>
        <p:grpSpPr>
          <a:xfrm>
            <a:off x="783173" y="1904874"/>
            <a:ext cx="3295187" cy="825621"/>
            <a:chOff x="579709" y="1686389"/>
            <a:chExt cx="3295187" cy="825621"/>
          </a:xfrm>
        </p:grpSpPr>
        <p:sp>
          <p:nvSpPr>
            <p:cNvPr id="26" name="Content Placeholder 2"/>
            <p:cNvSpPr txBox="1">
              <a:spLocks/>
            </p:cNvSpPr>
            <p:nvPr/>
          </p:nvSpPr>
          <p:spPr>
            <a:xfrm>
              <a:off x="958675" y="1686389"/>
              <a:ext cx="2916221" cy="82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charset="0"/>
                  <a:ea typeface="Roboto" charset="0"/>
                  <a:cs typeface="Roboto" charset="0"/>
                </a:rPr>
                <a:t>Transactions to ProvenDB are stored (append-only) in the MongoDB database and hashes of the transactions posted to the Blockchain.</a:t>
              </a:r>
            </a:p>
          </p:txBody>
        </p:sp>
        <p:sp>
          <p:nvSpPr>
            <p:cNvPr id="27" name="Oval 26"/>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34" name="Group 33"/>
          <p:cNvGrpSpPr/>
          <p:nvPr/>
        </p:nvGrpSpPr>
        <p:grpSpPr>
          <a:xfrm>
            <a:off x="802544" y="3544739"/>
            <a:ext cx="3295187" cy="825621"/>
            <a:chOff x="579709" y="1686389"/>
            <a:chExt cx="3295187" cy="825621"/>
          </a:xfrm>
        </p:grpSpPr>
        <p:sp>
          <p:nvSpPr>
            <p:cNvPr id="36" name="Content Placeholder 2"/>
            <p:cNvSpPr txBox="1">
              <a:spLocks/>
            </p:cNvSpPr>
            <p:nvPr/>
          </p:nvSpPr>
          <p:spPr>
            <a:xfrm>
              <a:off x="958675" y="1686389"/>
              <a:ext cx="2916221" cy="82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charset="0"/>
                  <a:ea typeface="Roboto" charset="0"/>
                  <a:cs typeface="Roboto" charset="0"/>
                </a:rPr>
                <a:t>Each transaction creates a new version within the database. The database user or application can explore older versions and their proofs at any time.</a:t>
              </a:r>
            </a:p>
          </p:txBody>
        </p:sp>
        <p:sp>
          <p:nvSpPr>
            <p:cNvPr id="40" name="Oval 39"/>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sp>
        <p:nvSpPr>
          <p:cNvPr id="47" name="Title 1"/>
          <p:cNvSpPr txBox="1">
            <a:spLocks/>
          </p:cNvSpPr>
          <p:nvPr/>
        </p:nvSpPr>
        <p:spPr>
          <a:xfrm>
            <a:off x="802544" y="831960"/>
            <a:ext cx="5397372" cy="581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A persistent versioned datastore</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18101" y="576142"/>
            <a:ext cx="5226850" cy="3083842"/>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61246" y="4968691"/>
            <a:ext cx="683564" cy="900718"/>
          </a:xfrm>
          <a:prstGeom prst="rect">
            <a:avLst/>
          </a:prstGeom>
        </p:spPr>
      </p:pic>
      <p:grpSp>
        <p:nvGrpSpPr>
          <p:cNvPr id="5" name="Group 4"/>
          <p:cNvGrpSpPr/>
          <p:nvPr/>
        </p:nvGrpSpPr>
        <p:grpSpPr>
          <a:xfrm>
            <a:off x="7571308" y="1720166"/>
            <a:ext cx="1943837" cy="533587"/>
            <a:chOff x="7571308" y="1720166"/>
            <a:chExt cx="1943837" cy="533587"/>
          </a:xfrm>
        </p:grpSpPr>
        <p:cxnSp>
          <p:nvCxnSpPr>
            <p:cNvPr id="45" name="Straight Connector 44"/>
            <p:cNvCxnSpPr/>
            <p:nvPr/>
          </p:nvCxnSpPr>
          <p:spPr>
            <a:xfrm>
              <a:off x="7600560" y="1720166"/>
              <a:ext cx="1024764" cy="0"/>
            </a:xfrm>
            <a:prstGeom prst="line">
              <a:avLst/>
            </a:prstGeom>
            <a:ln w="12700">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571308" y="1720166"/>
              <a:ext cx="0" cy="160774"/>
            </a:xfrm>
            <a:prstGeom prst="line">
              <a:avLst/>
            </a:prstGeom>
            <a:ln w="12700">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8625324" y="1720166"/>
              <a:ext cx="0" cy="483508"/>
            </a:xfrm>
            <a:prstGeom prst="line">
              <a:avLst/>
            </a:prstGeom>
            <a:ln w="12700">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5324" y="2253753"/>
              <a:ext cx="889821" cy="0"/>
            </a:xfrm>
            <a:prstGeom prst="line">
              <a:avLst/>
            </a:prstGeom>
            <a:ln w="12700">
              <a:solidFill>
                <a:schemeClr val="bg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3" name="Straight Connector 72"/>
          <p:cNvCxnSpPr/>
          <p:nvPr/>
        </p:nvCxnSpPr>
        <p:spPr>
          <a:xfrm>
            <a:off x="5515305" y="2366594"/>
            <a:ext cx="1518472" cy="0"/>
          </a:xfrm>
          <a:prstGeom prst="line">
            <a:avLst/>
          </a:prstGeom>
          <a:ln w="12700">
            <a:solidFill>
              <a:schemeClr val="bg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7571308" y="3120199"/>
            <a:ext cx="2463329" cy="1445079"/>
            <a:chOff x="7571308" y="3120199"/>
            <a:chExt cx="2463329" cy="1445079"/>
          </a:xfrm>
        </p:grpSpPr>
        <p:cxnSp>
          <p:nvCxnSpPr>
            <p:cNvPr id="31" name="Straight Connector 30"/>
            <p:cNvCxnSpPr/>
            <p:nvPr/>
          </p:nvCxnSpPr>
          <p:spPr>
            <a:xfrm>
              <a:off x="10014623" y="3544739"/>
              <a:ext cx="0" cy="1020539"/>
            </a:xfrm>
            <a:prstGeom prst="line">
              <a:avLst/>
            </a:prstGeom>
            <a:ln w="12700">
              <a:solidFill>
                <a:schemeClr val="bg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600560" y="3486236"/>
              <a:ext cx="2434077" cy="0"/>
            </a:xfrm>
            <a:prstGeom prst="line">
              <a:avLst/>
            </a:prstGeom>
            <a:ln w="12700">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7571308" y="3120199"/>
              <a:ext cx="0" cy="366037"/>
            </a:xfrm>
            <a:prstGeom prst="line">
              <a:avLst/>
            </a:prstGeom>
            <a:ln w="12700">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4563571" y="1645761"/>
            <a:ext cx="1051986" cy="1305692"/>
            <a:chOff x="4563571" y="1645761"/>
            <a:chExt cx="1051986" cy="1305692"/>
          </a:xfrm>
        </p:grpSpPr>
        <p:sp>
          <p:nvSpPr>
            <p:cNvPr id="16" name="Content Placeholder 2"/>
            <p:cNvSpPr txBox="1">
              <a:spLocks/>
            </p:cNvSpPr>
            <p:nvPr/>
          </p:nvSpPr>
          <p:spPr>
            <a:xfrm>
              <a:off x="4563571" y="2719114"/>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Database User</a:t>
              </a:r>
            </a:p>
          </p:txBody>
        </p:sp>
        <p:pic>
          <p:nvPicPr>
            <p:cNvPr id="71" name="Picture 7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29736" y="1645761"/>
              <a:ext cx="719797" cy="973404"/>
            </a:xfrm>
            <a:prstGeom prst="rect">
              <a:avLst/>
            </a:prstGeom>
          </p:spPr>
        </p:pic>
      </p:grpSp>
      <p:grpSp>
        <p:nvGrpSpPr>
          <p:cNvPr id="3" name="Group 2"/>
          <p:cNvGrpSpPr/>
          <p:nvPr/>
        </p:nvGrpSpPr>
        <p:grpSpPr>
          <a:xfrm>
            <a:off x="9495101" y="1880939"/>
            <a:ext cx="821384" cy="959007"/>
            <a:chOff x="9495101" y="1880939"/>
            <a:chExt cx="821384" cy="959007"/>
          </a:xfrm>
        </p:grpSpPr>
        <p:grpSp>
          <p:nvGrpSpPr>
            <p:cNvPr id="13" name="Group 12"/>
            <p:cNvGrpSpPr/>
            <p:nvPr/>
          </p:nvGrpSpPr>
          <p:grpSpPr>
            <a:xfrm>
              <a:off x="9495101" y="1880939"/>
              <a:ext cx="821384" cy="959007"/>
              <a:chOff x="9244763" y="1781930"/>
              <a:chExt cx="821384" cy="959007"/>
            </a:xfrm>
          </p:grpSpPr>
          <p:sp>
            <p:nvSpPr>
              <p:cNvPr id="58" name="Oval 57"/>
              <p:cNvSpPr/>
              <p:nvPr/>
            </p:nvSpPr>
            <p:spPr>
              <a:xfrm>
                <a:off x="9324922" y="1781930"/>
                <a:ext cx="673193" cy="6731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ontent Placeholder 2"/>
              <p:cNvSpPr txBox="1">
                <a:spLocks/>
              </p:cNvSpPr>
              <p:nvPr/>
            </p:nvSpPr>
            <p:spPr>
              <a:xfrm>
                <a:off x="9244763" y="2522035"/>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MongoDB</a:t>
                </a:r>
              </a:p>
            </p:txBody>
          </p:sp>
        </p:grpSp>
        <p:pic>
          <p:nvPicPr>
            <p:cNvPr id="70" name="Picture 69"/>
            <p:cNvPicPr>
              <a:picLocks noChangeAspect="1"/>
            </p:cNvPicPr>
            <p:nvPr/>
          </p:nvPicPr>
          <p:blipFill>
            <a:blip r:embed="rId5"/>
            <a:stretch>
              <a:fillRect/>
            </a:stretch>
          </p:blipFill>
          <p:spPr>
            <a:xfrm>
              <a:off x="9737064" y="2011311"/>
              <a:ext cx="337458" cy="412448"/>
            </a:xfrm>
            <a:prstGeom prst="rect">
              <a:avLst/>
            </a:prstGeom>
          </p:spPr>
        </p:pic>
      </p:grpSp>
      <p:grpSp>
        <p:nvGrpSpPr>
          <p:cNvPr id="41" name="Group 40"/>
          <p:cNvGrpSpPr/>
          <p:nvPr/>
        </p:nvGrpSpPr>
        <p:grpSpPr>
          <a:xfrm>
            <a:off x="5504568" y="4553825"/>
            <a:ext cx="3295187" cy="1029966"/>
            <a:chOff x="579709" y="1686389"/>
            <a:chExt cx="3295187" cy="1029966"/>
          </a:xfrm>
        </p:grpSpPr>
        <p:sp>
          <p:nvSpPr>
            <p:cNvPr id="42" name="Content Placeholder 2"/>
            <p:cNvSpPr txBox="1">
              <a:spLocks/>
            </p:cNvSpPr>
            <p:nvPr/>
          </p:nvSpPr>
          <p:spPr>
            <a:xfrm>
              <a:off x="958675" y="1686389"/>
              <a:ext cx="2916221" cy="1029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charset="0"/>
                  <a:ea typeface="Roboto" charset="0"/>
                  <a:cs typeface="Roboto" charset="0"/>
                </a:rPr>
                <a:t>The database user requests a proof be placed on the blockchain for a specific version.  This version can be used to prove the timestamp of the entire version or any document in that version.</a:t>
              </a:r>
            </a:p>
          </p:txBody>
        </p:sp>
        <p:sp>
          <p:nvSpPr>
            <p:cNvPr id="43" name="Oval 42"/>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grpSp>
        <p:nvGrpSpPr>
          <p:cNvPr id="6" name="Group 5"/>
          <p:cNvGrpSpPr/>
          <p:nvPr/>
        </p:nvGrpSpPr>
        <p:grpSpPr>
          <a:xfrm>
            <a:off x="10133136" y="1838400"/>
            <a:ext cx="391656" cy="391656"/>
            <a:chOff x="10133136" y="1838400"/>
            <a:chExt cx="391656" cy="391656"/>
          </a:xfrm>
        </p:grpSpPr>
        <p:sp>
          <p:nvSpPr>
            <p:cNvPr id="51" name="Oval 50"/>
            <p:cNvSpPr/>
            <p:nvPr/>
          </p:nvSpPr>
          <p:spPr>
            <a:xfrm>
              <a:off x="10133136" y="1838400"/>
              <a:ext cx="391656" cy="391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5"/>
            <a:stretch>
              <a:fillRect/>
            </a:stretch>
          </p:blipFill>
          <p:spPr>
            <a:xfrm>
              <a:off x="10230750" y="1909561"/>
              <a:ext cx="196329" cy="239958"/>
            </a:xfrm>
            <a:prstGeom prst="rect">
              <a:avLst/>
            </a:prstGeom>
          </p:spPr>
        </p:pic>
      </p:grpSp>
      <p:grpSp>
        <p:nvGrpSpPr>
          <p:cNvPr id="7" name="Group 6"/>
          <p:cNvGrpSpPr/>
          <p:nvPr/>
        </p:nvGrpSpPr>
        <p:grpSpPr>
          <a:xfrm>
            <a:off x="10049273" y="1665430"/>
            <a:ext cx="241765" cy="241765"/>
            <a:chOff x="10049273" y="1665430"/>
            <a:chExt cx="241765" cy="241765"/>
          </a:xfrm>
        </p:grpSpPr>
        <p:sp>
          <p:nvSpPr>
            <p:cNvPr id="59" name="Oval 58"/>
            <p:cNvSpPr/>
            <p:nvPr/>
          </p:nvSpPr>
          <p:spPr>
            <a:xfrm>
              <a:off x="10049273" y="1665430"/>
              <a:ext cx="241765" cy="2417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09559" y="1706784"/>
              <a:ext cx="121191" cy="148123"/>
            </a:xfrm>
            <a:prstGeom prst="rect">
              <a:avLst/>
            </a:prstGeom>
          </p:spPr>
        </p:pic>
      </p:grpSp>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666793" y="4700888"/>
            <a:ext cx="686260" cy="367920"/>
          </a:xfrm>
          <a:prstGeom prst="rect">
            <a:avLst/>
          </a:prstGeom>
        </p:spPr>
      </p:pic>
      <p:grpSp>
        <p:nvGrpSpPr>
          <p:cNvPr id="18" name="Group 17"/>
          <p:cNvGrpSpPr/>
          <p:nvPr/>
        </p:nvGrpSpPr>
        <p:grpSpPr>
          <a:xfrm>
            <a:off x="7116637" y="1923398"/>
            <a:ext cx="896579" cy="1175663"/>
            <a:chOff x="7116637" y="1923398"/>
            <a:chExt cx="896579" cy="1175663"/>
          </a:xfrm>
        </p:grpSpPr>
        <p:sp>
          <p:nvSpPr>
            <p:cNvPr id="64" name="Oval 63"/>
            <p:cNvSpPr/>
            <p:nvPr/>
          </p:nvSpPr>
          <p:spPr>
            <a:xfrm>
              <a:off x="7116637" y="1923398"/>
              <a:ext cx="896579" cy="8965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ontent Placeholder 2"/>
            <p:cNvSpPr txBox="1">
              <a:spLocks/>
            </p:cNvSpPr>
            <p:nvPr/>
          </p:nvSpPr>
          <p:spPr>
            <a:xfrm>
              <a:off x="7132138" y="2880159"/>
              <a:ext cx="870942"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ProvenDB</a:t>
              </a:r>
            </a:p>
          </p:txBody>
        </p:sp>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36355" y="2042306"/>
              <a:ext cx="636156" cy="690834"/>
            </a:xfrm>
            <a:prstGeom prst="rect">
              <a:avLst/>
            </a:prstGeom>
          </p:spPr>
        </p:pic>
      </p:grpSp>
    </p:spTree>
    <p:extLst>
      <p:ext uri="{BB962C8B-B14F-4D97-AF65-F5344CB8AC3E}">
        <p14:creationId xmlns:p14="http://schemas.microsoft.com/office/powerpoint/2010/main" val="15743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wipe(left)">
                                      <p:cBhvr>
                                        <p:cTn id="20" dur="500"/>
                                        <p:tgtEl>
                                          <p:spTgt spid="73"/>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500"/>
                                  </p:stCondLst>
                                  <p:childTnLst>
                                    <p:set>
                                      <p:cBhvr>
                                        <p:cTn id="39" dur="1" fill="hold">
                                          <p:stCondLst>
                                            <p:cond delay="0"/>
                                          </p:stCondLst>
                                        </p:cTn>
                                        <p:tgtEl>
                                          <p:spTgt spid="7"/>
                                        </p:tgtEl>
                                        <p:attrNameLst>
                                          <p:attrName>style.visibility</p:attrName>
                                        </p:attrNameLst>
                                      </p:cBhvr>
                                      <p:to>
                                        <p:strVal val="visible"/>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2000"/>
                            </p:stCondLst>
                            <p:childTnLst>
                              <p:par>
                                <p:cTn id="53" presetID="2" presetClass="entr" presetSubtype="1" fill="hold" nodeType="afterEffect">
                                  <p:stCondLst>
                                    <p:cond delay="0"/>
                                  </p:stCondLst>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1000" fill="hold"/>
                                        <p:tgtEl>
                                          <p:spTgt spid="67"/>
                                        </p:tgtEl>
                                        <p:attrNameLst>
                                          <p:attrName>ppt_x</p:attrName>
                                        </p:attrNameLst>
                                      </p:cBhvr>
                                      <p:tavLst>
                                        <p:tav tm="0">
                                          <p:val>
                                            <p:strVal val="#ppt_x"/>
                                          </p:val>
                                        </p:tav>
                                        <p:tav tm="100000">
                                          <p:val>
                                            <p:strVal val="#ppt_x"/>
                                          </p:val>
                                        </p:tav>
                                      </p:tavLst>
                                    </p:anim>
                                    <p:anim calcmode="lin" valueType="num">
                                      <p:cBhvr additive="base">
                                        <p:cTn id="56" dur="1000" fill="hold"/>
                                        <p:tgtEl>
                                          <p:spTgt spid="67"/>
                                        </p:tgtEl>
                                        <p:attrNameLst>
                                          <p:attrName>ppt_y</p:attrName>
                                        </p:attrNameLst>
                                      </p:cBhvr>
                                      <p:tavLst>
                                        <p:tav tm="0">
                                          <p:val>
                                            <p:strVal val="0-#ppt_h/2"/>
                                          </p:val>
                                        </p:tav>
                                        <p:tav tm="100000">
                                          <p:val>
                                            <p:strVal val="#ppt_y"/>
                                          </p:val>
                                        </p:tav>
                                      </p:tavLst>
                                    </p:anim>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1E557B"/>
        </a:solidFill>
        <a:effectLst/>
      </p:bgPr>
    </p:bg>
    <p:spTree>
      <p:nvGrpSpPr>
        <p:cNvPr id="1" name=""/>
        <p:cNvGrpSpPr/>
        <p:nvPr/>
      </p:nvGrpSpPr>
      <p:grpSpPr>
        <a:xfrm>
          <a:off x="0" y="0"/>
          <a:ext cx="0" cy="0"/>
          <a:chOff x="0" y="0"/>
          <a:chExt cx="0" cy="0"/>
        </a:xfrm>
      </p:grpSpPr>
      <p:pic>
        <p:nvPicPr>
          <p:cNvPr id="42" name="Picture 41"/>
          <p:cNvPicPr>
            <a:picLocks noChangeAspect="1"/>
          </p:cNvPicPr>
          <p:nvPr/>
        </p:nvPicPr>
        <p:blipFill>
          <a:blip r:embed="rId2" cstate="print">
            <a:alphaModFix amt="5000"/>
            <a:extLst>
              <a:ext uri="{28A0092B-C50C-407E-A947-70E740481C1C}">
                <a14:useLocalDpi xmlns:a14="http://schemas.microsoft.com/office/drawing/2010/main"/>
              </a:ext>
            </a:extLst>
          </a:blip>
          <a:stretch>
            <a:fillRect/>
          </a:stretch>
        </p:blipFill>
        <p:spPr>
          <a:xfrm>
            <a:off x="7890935" y="265917"/>
            <a:ext cx="6119500" cy="6164378"/>
          </a:xfrm>
          <a:prstGeom prst="rect">
            <a:avLst/>
          </a:prstGeom>
        </p:spPr>
      </p:pic>
      <p:sp>
        <p:nvSpPr>
          <p:cNvPr id="4" name="Text Placeholder 3"/>
          <p:cNvSpPr>
            <a:spLocks noGrp="1"/>
          </p:cNvSpPr>
          <p:nvPr>
            <p:ph type="body" idx="10"/>
          </p:nvPr>
        </p:nvSpPr>
        <p:spPr>
          <a:xfrm>
            <a:off x="1126213" y="2135866"/>
            <a:ext cx="2580077" cy="646405"/>
          </a:xfrm>
        </p:spPr>
        <p:txBody>
          <a:bodyPr>
            <a:noAutofit/>
          </a:bodyPr>
          <a:lstStyle/>
          <a:p>
            <a:r>
              <a:rPr lang="en-US" sz="1400" dirty="0"/>
              <a:t>Data is stored in MongoDB document format (JSON/BSON).</a:t>
            </a:r>
          </a:p>
        </p:txBody>
      </p:sp>
      <p:sp>
        <p:nvSpPr>
          <p:cNvPr id="5" name="Text Placeholder 4"/>
          <p:cNvSpPr>
            <a:spLocks noGrp="1"/>
          </p:cNvSpPr>
          <p:nvPr>
            <p:ph type="body" idx="11"/>
          </p:nvPr>
        </p:nvSpPr>
        <p:spPr>
          <a:xfrm>
            <a:off x="1126213" y="1863073"/>
            <a:ext cx="2580077" cy="302487"/>
          </a:xfrm>
        </p:spPr>
        <p:txBody>
          <a:bodyPr>
            <a:noAutofit/>
          </a:bodyPr>
          <a:lstStyle/>
          <a:p>
            <a:r>
              <a:rPr lang="en-US" sz="1800" dirty="0">
                <a:solidFill>
                  <a:srgbClr val="F6ED60"/>
                </a:solidFill>
              </a:rPr>
              <a:t>Document Model</a:t>
            </a:r>
          </a:p>
        </p:txBody>
      </p:sp>
      <p:sp>
        <p:nvSpPr>
          <p:cNvPr id="7" name="Text Placeholder 6"/>
          <p:cNvSpPr>
            <a:spLocks noGrp="1"/>
          </p:cNvSpPr>
          <p:nvPr>
            <p:ph type="body" idx="16"/>
          </p:nvPr>
        </p:nvSpPr>
        <p:spPr>
          <a:xfrm>
            <a:off x="1126213" y="3478895"/>
            <a:ext cx="2580077" cy="646405"/>
          </a:xfrm>
        </p:spPr>
        <p:txBody>
          <a:bodyPr>
            <a:noAutofit/>
          </a:bodyPr>
          <a:lstStyle/>
          <a:p>
            <a:r>
              <a:rPr lang="en-US" sz="1400" dirty="0"/>
              <a:t>New versions of data are deterministic and </a:t>
            </a:r>
            <a:r>
              <a:rPr lang="en-US" sz="1400" dirty="0" err="1"/>
              <a:t>serializably</a:t>
            </a:r>
            <a:r>
              <a:rPr lang="en-US" sz="1400" dirty="0"/>
              <a:t> consistent.</a:t>
            </a:r>
          </a:p>
        </p:txBody>
      </p:sp>
      <p:sp>
        <p:nvSpPr>
          <p:cNvPr id="8" name="Text Placeholder 7"/>
          <p:cNvSpPr>
            <a:spLocks noGrp="1"/>
          </p:cNvSpPr>
          <p:nvPr>
            <p:ph type="body" idx="17"/>
          </p:nvPr>
        </p:nvSpPr>
        <p:spPr>
          <a:xfrm>
            <a:off x="1126213" y="3206102"/>
            <a:ext cx="2580077" cy="302487"/>
          </a:xfrm>
        </p:spPr>
        <p:txBody>
          <a:bodyPr>
            <a:noAutofit/>
          </a:bodyPr>
          <a:lstStyle/>
          <a:p>
            <a:r>
              <a:rPr lang="en-US" dirty="0">
                <a:solidFill>
                  <a:srgbClr val="F6ED60"/>
                </a:solidFill>
              </a:rPr>
              <a:t>Strict Consistency</a:t>
            </a:r>
          </a:p>
        </p:txBody>
      </p:sp>
      <p:sp>
        <p:nvSpPr>
          <p:cNvPr id="10" name="Text Placeholder 9"/>
          <p:cNvSpPr>
            <a:spLocks noGrp="1"/>
          </p:cNvSpPr>
          <p:nvPr>
            <p:ph type="body" idx="19"/>
          </p:nvPr>
        </p:nvSpPr>
        <p:spPr>
          <a:xfrm>
            <a:off x="1126213" y="4821924"/>
            <a:ext cx="2580077" cy="646405"/>
          </a:xfrm>
        </p:spPr>
        <p:txBody>
          <a:bodyPr>
            <a:noAutofit/>
          </a:bodyPr>
          <a:lstStyle/>
          <a:p>
            <a:r>
              <a:rPr lang="en-US" sz="1400" dirty="0"/>
              <a:t>Data can be redacted without destroying database proofs. GDPR compliant.</a:t>
            </a:r>
          </a:p>
        </p:txBody>
      </p:sp>
      <p:sp>
        <p:nvSpPr>
          <p:cNvPr id="11" name="Text Placeholder 10"/>
          <p:cNvSpPr>
            <a:spLocks noGrp="1"/>
          </p:cNvSpPr>
          <p:nvPr>
            <p:ph type="body" idx="20"/>
          </p:nvPr>
        </p:nvSpPr>
        <p:spPr>
          <a:xfrm>
            <a:off x="1126213" y="4549131"/>
            <a:ext cx="2580077" cy="302487"/>
          </a:xfrm>
        </p:spPr>
        <p:txBody>
          <a:bodyPr>
            <a:noAutofit/>
          </a:bodyPr>
          <a:lstStyle/>
          <a:p>
            <a:r>
              <a:rPr lang="en-US" dirty="0">
                <a:solidFill>
                  <a:srgbClr val="F6ED60"/>
                </a:solidFill>
              </a:rPr>
              <a:t>Right to be Forgotten</a:t>
            </a:r>
          </a:p>
        </p:txBody>
      </p:sp>
      <p:sp>
        <p:nvSpPr>
          <p:cNvPr id="13" name="Text Placeholder 12"/>
          <p:cNvSpPr>
            <a:spLocks noGrp="1"/>
          </p:cNvSpPr>
          <p:nvPr>
            <p:ph type="body" idx="22"/>
          </p:nvPr>
        </p:nvSpPr>
        <p:spPr>
          <a:xfrm>
            <a:off x="4704238" y="2135866"/>
            <a:ext cx="2580077" cy="646405"/>
          </a:xfrm>
        </p:spPr>
        <p:txBody>
          <a:bodyPr>
            <a:noAutofit/>
          </a:bodyPr>
          <a:lstStyle/>
          <a:p>
            <a:r>
              <a:rPr lang="en-US" sz="1400" dirty="0"/>
              <a:t>Bulk loader allows mass data to be loaded into a single version.</a:t>
            </a:r>
          </a:p>
        </p:txBody>
      </p:sp>
      <p:sp>
        <p:nvSpPr>
          <p:cNvPr id="14" name="Text Placeholder 13"/>
          <p:cNvSpPr>
            <a:spLocks noGrp="1"/>
          </p:cNvSpPr>
          <p:nvPr>
            <p:ph type="body" idx="23"/>
          </p:nvPr>
        </p:nvSpPr>
        <p:spPr>
          <a:xfrm>
            <a:off x="4704238" y="1863073"/>
            <a:ext cx="2580077" cy="302487"/>
          </a:xfrm>
        </p:spPr>
        <p:txBody>
          <a:bodyPr>
            <a:noAutofit/>
          </a:bodyPr>
          <a:lstStyle/>
          <a:p>
            <a:r>
              <a:rPr lang="en-US" dirty="0">
                <a:solidFill>
                  <a:srgbClr val="F6ED60"/>
                </a:solidFill>
              </a:rPr>
              <a:t>Fast Bulk Load</a:t>
            </a:r>
          </a:p>
        </p:txBody>
      </p:sp>
      <p:sp>
        <p:nvSpPr>
          <p:cNvPr id="16" name="Text Placeholder 15"/>
          <p:cNvSpPr>
            <a:spLocks noGrp="1"/>
          </p:cNvSpPr>
          <p:nvPr>
            <p:ph type="body" idx="25"/>
          </p:nvPr>
        </p:nvSpPr>
        <p:spPr>
          <a:xfrm>
            <a:off x="4704238" y="3478895"/>
            <a:ext cx="2580077" cy="646405"/>
          </a:xfrm>
        </p:spPr>
        <p:txBody>
          <a:bodyPr>
            <a:noAutofit/>
          </a:bodyPr>
          <a:lstStyle/>
          <a:p>
            <a:r>
              <a:rPr lang="en-US" sz="1400" dirty="0"/>
              <a:t>The entire state of the database can be established with a single blockchain proof.</a:t>
            </a:r>
          </a:p>
        </p:txBody>
      </p:sp>
      <p:sp>
        <p:nvSpPr>
          <p:cNvPr id="17" name="Text Placeholder 16"/>
          <p:cNvSpPr>
            <a:spLocks noGrp="1"/>
          </p:cNvSpPr>
          <p:nvPr>
            <p:ph type="body" idx="26"/>
          </p:nvPr>
        </p:nvSpPr>
        <p:spPr>
          <a:xfrm>
            <a:off x="4704238" y="3206102"/>
            <a:ext cx="2580077" cy="302487"/>
          </a:xfrm>
        </p:spPr>
        <p:txBody>
          <a:bodyPr>
            <a:noAutofit/>
          </a:bodyPr>
          <a:lstStyle/>
          <a:p>
            <a:r>
              <a:rPr lang="en-US" dirty="0">
                <a:solidFill>
                  <a:srgbClr val="F6ED60"/>
                </a:solidFill>
              </a:rPr>
              <a:t>Full Database Proofs</a:t>
            </a:r>
          </a:p>
        </p:txBody>
      </p:sp>
      <p:sp>
        <p:nvSpPr>
          <p:cNvPr id="19" name="Text Placeholder 18"/>
          <p:cNvSpPr>
            <a:spLocks noGrp="1"/>
          </p:cNvSpPr>
          <p:nvPr>
            <p:ph type="body" idx="28"/>
          </p:nvPr>
        </p:nvSpPr>
        <p:spPr>
          <a:xfrm>
            <a:off x="4704238" y="4875838"/>
            <a:ext cx="2580077" cy="646405"/>
          </a:xfrm>
        </p:spPr>
        <p:txBody>
          <a:bodyPr>
            <a:noAutofit/>
          </a:bodyPr>
          <a:lstStyle/>
          <a:p>
            <a:r>
              <a:rPr lang="en-US" sz="1400" dirty="0"/>
              <a:t>Any document in the database can be validated against a blockchain proof.</a:t>
            </a:r>
          </a:p>
        </p:txBody>
      </p:sp>
      <p:sp>
        <p:nvSpPr>
          <p:cNvPr id="20" name="Text Placeholder 19"/>
          <p:cNvSpPr>
            <a:spLocks noGrp="1"/>
          </p:cNvSpPr>
          <p:nvPr>
            <p:ph type="body" idx="29"/>
          </p:nvPr>
        </p:nvSpPr>
        <p:spPr>
          <a:xfrm>
            <a:off x="4704238" y="4549131"/>
            <a:ext cx="2580077" cy="302487"/>
          </a:xfrm>
        </p:spPr>
        <p:txBody>
          <a:bodyPr>
            <a:noAutofit/>
          </a:bodyPr>
          <a:lstStyle/>
          <a:p>
            <a:r>
              <a:rPr lang="en-US" dirty="0">
                <a:solidFill>
                  <a:srgbClr val="F6ED60"/>
                </a:solidFill>
              </a:rPr>
              <a:t>Single Document Proofs</a:t>
            </a:r>
          </a:p>
        </p:txBody>
      </p:sp>
      <p:sp>
        <p:nvSpPr>
          <p:cNvPr id="52" name="Text Placeholder 12"/>
          <p:cNvSpPr txBox="1">
            <a:spLocks/>
          </p:cNvSpPr>
          <p:nvPr/>
        </p:nvSpPr>
        <p:spPr>
          <a:xfrm>
            <a:off x="8282263" y="2135866"/>
            <a:ext cx="2580077" cy="646405"/>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kern="1200">
                <a:solidFill>
                  <a:schemeClr val="bg1"/>
                </a:solidFill>
                <a:latin typeface="Roboto" charset="0"/>
                <a:ea typeface="Roboto" charset="0"/>
                <a:cs typeface="Roboto" charset="0"/>
              </a:defRPr>
            </a:lvl1pPr>
            <a:lvl2pPr marL="457200" indent="0" algn="l" defTabSz="914400" rtl="0" eaLnBrk="1" latinLnBrk="0" hangingPunct="1">
              <a:lnSpc>
                <a:spcPct val="90000"/>
              </a:lnSpc>
              <a:spcBef>
                <a:spcPts val="500"/>
              </a:spcBef>
              <a:buFont typeface="Arial"/>
              <a:buNone/>
              <a:defRPr sz="2000" kern="1200" baseline="0">
                <a:solidFill>
                  <a:schemeClr val="tx1">
                    <a:tint val="75000"/>
                  </a:schemeClr>
                </a:solidFill>
                <a:latin typeface="Roboto" charset="0"/>
                <a:ea typeface="Roboto" charset="0"/>
                <a:cs typeface="Roboto"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Roboto" charset="0"/>
                <a:ea typeface="Roboto" charset="0"/>
                <a:cs typeface="Roboto"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400" dirty="0"/>
              <a:t>Data can be exported to a provable archive completely independent of the ProvenDB system.</a:t>
            </a:r>
          </a:p>
        </p:txBody>
      </p:sp>
      <p:sp>
        <p:nvSpPr>
          <p:cNvPr id="53" name="Text Placeholder 13"/>
          <p:cNvSpPr txBox="1">
            <a:spLocks/>
          </p:cNvSpPr>
          <p:nvPr/>
        </p:nvSpPr>
        <p:spPr>
          <a:xfrm>
            <a:off x="8282263" y="1863073"/>
            <a:ext cx="2580077" cy="302487"/>
          </a:xfrm>
          <a:prstGeom prst="rect">
            <a:avLst/>
          </a:prstGeom>
        </p:spPr>
        <p:txBody>
          <a:bodyPr vert="horz" lIns="91440" tIns="45720" rIns="91440" bIns="45720" rtlCol="0">
            <a:normAutofit lnSpcReduction="10000"/>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kern="1200">
                <a:solidFill>
                  <a:schemeClr val="bg1"/>
                </a:solidFill>
                <a:latin typeface="Roboto" charset="0"/>
                <a:ea typeface="Roboto" charset="0"/>
                <a:cs typeface="Roboto" charset="0"/>
              </a:defRPr>
            </a:lvl1pPr>
            <a:lvl2pPr marL="457200" indent="0" algn="l" defTabSz="914400" rtl="0" eaLnBrk="1" latinLnBrk="0" hangingPunct="1">
              <a:lnSpc>
                <a:spcPct val="90000"/>
              </a:lnSpc>
              <a:spcBef>
                <a:spcPts val="500"/>
              </a:spcBef>
              <a:buFont typeface="Arial"/>
              <a:buNone/>
              <a:defRPr sz="2000" kern="1200" baseline="0">
                <a:solidFill>
                  <a:schemeClr val="tx1">
                    <a:tint val="75000"/>
                  </a:schemeClr>
                </a:solidFill>
                <a:latin typeface="Roboto" charset="0"/>
                <a:ea typeface="Roboto" charset="0"/>
                <a:cs typeface="Roboto"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Roboto" charset="0"/>
                <a:ea typeface="Roboto" charset="0"/>
                <a:cs typeface="Roboto"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dirty="0">
                <a:solidFill>
                  <a:srgbClr val="F6ED60"/>
                </a:solidFill>
              </a:rPr>
              <a:t>Export</a:t>
            </a:r>
          </a:p>
        </p:txBody>
      </p:sp>
      <p:sp>
        <p:nvSpPr>
          <p:cNvPr id="54" name="Picture Placeholder 14"/>
          <p:cNvSpPr txBox="1">
            <a:spLocks/>
          </p:cNvSpPr>
          <p:nvPr/>
        </p:nvSpPr>
        <p:spPr>
          <a:xfrm>
            <a:off x="7647658" y="1863073"/>
            <a:ext cx="562360" cy="562360"/>
          </a:xfrm>
          <a:prstGeom prst="rect">
            <a:avLst/>
          </a:prstGeom>
        </p:spPr>
      </p:sp>
      <p:sp>
        <p:nvSpPr>
          <p:cNvPr id="55" name="Text Placeholder 15"/>
          <p:cNvSpPr txBox="1">
            <a:spLocks/>
          </p:cNvSpPr>
          <p:nvPr/>
        </p:nvSpPr>
        <p:spPr>
          <a:xfrm>
            <a:off x="8282263" y="3478895"/>
            <a:ext cx="2580077" cy="1070236"/>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i="0" kern="1200">
                <a:solidFill>
                  <a:schemeClr val="bg1"/>
                </a:solidFill>
                <a:latin typeface="Roboto" charset="0"/>
                <a:ea typeface="Roboto" charset="0"/>
                <a:cs typeface="Roboto" charset="0"/>
              </a:defRPr>
            </a:lvl1pPr>
            <a:lvl2pPr marL="457200" indent="0" algn="l" defTabSz="914400" rtl="0" eaLnBrk="1" latinLnBrk="0" hangingPunct="1">
              <a:lnSpc>
                <a:spcPct val="90000"/>
              </a:lnSpc>
              <a:spcBef>
                <a:spcPts val="500"/>
              </a:spcBef>
              <a:buFont typeface="Arial"/>
              <a:buNone/>
              <a:defRPr sz="2000" kern="1200" baseline="0">
                <a:solidFill>
                  <a:schemeClr val="tx1">
                    <a:tint val="75000"/>
                  </a:schemeClr>
                </a:solidFill>
                <a:latin typeface="Roboto" charset="0"/>
                <a:ea typeface="Roboto" charset="0"/>
                <a:cs typeface="Roboto"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Roboto" charset="0"/>
                <a:ea typeface="Roboto" charset="0"/>
                <a:cs typeface="Roboto"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400" dirty="0"/>
              <a:t>Intermediate data between two proofs can be deleted, saving storage without compromising blockchain proofs.</a:t>
            </a:r>
          </a:p>
        </p:txBody>
      </p:sp>
      <p:sp>
        <p:nvSpPr>
          <p:cNvPr id="56" name="Text Placeholder 16"/>
          <p:cNvSpPr txBox="1">
            <a:spLocks/>
          </p:cNvSpPr>
          <p:nvPr/>
        </p:nvSpPr>
        <p:spPr>
          <a:xfrm>
            <a:off x="8282263" y="3206102"/>
            <a:ext cx="2580077" cy="302487"/>
          </a:xfrm>
          <a:prstGeom prst="rect">
            <a:avLst/>
          </a:prstGeom>
        </p:spPr>
        <p:txBody>
          <a:bodyPr vert="horz" lIns="91440" tIns="45720" rIns="91440" bIns="45720" rtlCol="0">
            <a:normAutofit lnSpcReduction="10000"/>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i="0" kern="1200">
                <a:solidFill>
                  <a:schemeClr val="bg1"/>
                </a:solidFill>
                <a:latin typeface="Roboto" charset="0"/>
                <a:ea typeface="Roboto" charset="0"/>
                <a:cs typeface="Roboto" charset="0"/>
              </a:defRPr>
            </a:lvl1pPr>
            <a:lvl2pPr marL="457200" indent="0" algn="l" defTabSz="914400" rtl="0" eaLnBrk="1" latinLnBrk="0" hangingPunct="1">
              <a:lnSpc>
                <a:spcPct val="90000"/>
              </a:lnSpc>
              <a:spcBef>
                <a:spcPts val="500"/>
              </a:spcBef>
              <a:buFont typeface="Arial"/>
              <a:buNone/>
              <a:defRPr sz="2000" kern="1200" baseline="0">
                <a:solidFill>
                  <a:schemeClr val="tx1">
                    <a:tint val="75000"/>
                  </a:schemeClr>
                </a:solidFill>
                <a:latin typeface="Roboto" charset="0"/>
                <a:ea typeface="Roboto" charset="0"/>
                <a:cs typeface="Roboto"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Roboto" charset="0"/>
                <a:ea typeface="Roboto" charset="0"/>
                <a:cs typeface="Roboto"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dirty="0">
                <a:solidFill>
                  <a:srgbClr val="F6ED60"/>
                </a:solidFill>
              </a:rPr>
              <a:t>Compaction</a:t>
            </a:r>
          </a:p>
        </p:txBody>
      </p:sp>
      <p:sp>
        <p:nvSpPr>
          <p:cNvPr id="57" name="Picture Placeholder 17"/>
          <p:cNvSpPr txBox="1">
            <a:spLocks/>
          </p:cNvSpPr>
          <p:nvPr/>
        </p:nvSpPr>
        <p:spPr>
          <a:xfrm>
            <a:off x="7647658" y="3206102"/>
            <a:ext cx="562360" cy="562360"/>
          </a:xfrm>
          <a:prstGeom prst="rect">
            <a:avLst/>
          </a:prstGeom>
        </p:spPr>
      </p:sp>
      <p:sp>
        <p:nvSpPr>
          <p:cNvPr id="64" name="Title 2"/>
          <p:cNvSpPr txBox="1">
            <a:spLocks/>
          </p:cNvSpPr>
          <p:nvPr/>
        </p:nvSpPr>
        <p:spPr>
          <a:xfrm>
            <a:off x="831850" y="466344"/>
            <a:ext cx="10771690"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Features at a glance</a:t>
            </a:r>
          </a:p>
        </p:txBody>
      </p:sp>
      <p:cxnSp>
        <p:nvCxnSpPr>
          <p:cNvPr id="33" name="Straight Connector 32"/>
          <p:cNvCxnSpPr/>
          <p:nvPr/>
        </p:nvCxnSpPr>
        <p:spPr>
          <a:xfrm>
            <a:off x="976763" y="1896709"/>
            <a:ext cx="0" cy="64284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76763" y="3271887"/>
            <a:ext cx="0" cy="64284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76763" y="4604501"/>
            <a:ext cx="0" cy="64284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549302" y="1896709"/>
            <a:ext cx="0" cy="64284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549302" y="3271887"/>
            <a:ext cx="0" cy="64284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549302" y="4604501"/>
            <a:ext cx="0" cy="64284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128930" y="1896709"/>
            <a:ext cx="0" cy="64284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128930" y="3271887"/>
            <a:ext cx="0" cy="642846"/>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500"/>
                                        <p:tgtEl>
                                          <p:spTgt spid="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Effect transition="in" filter="fade">
                                      <p:cBhvr>
                                        <p:cTn id="40" dur="500"/>
                                        <p:tgtEl>
                                          <p:spTgt spid="13">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animEffect transition="in" filter="fade">
                                      <p:cBhvr>
                                        <p:cTn id="43" dur="500"/>
                                        <p:tgtEl>
                                          <p:spTgt spid="14">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xEl>
                                              <p:pRg st="0" end="0"/>
                                            </p:txEl>
                                          </p:spTgt>
                                        </p:tgtEl>
                                        <p:attrNameLst>
                                          <p:attrName>style.visibility</p:attrName>
                                        </p:attrNameLst>
                                      </p:cBhvr>
                                      <p:to>
                                        <p:strVal val="visible"/>
                                      </p:to>
                                    </p:set>
                                    <p:animEffect transition="in" filter="fade">
                                      <p:cBhvr>
                                        <p:cTn id="51" dur="500"/>
                                        <p:tgtEl>
                                          <p:spTgt spid="17">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xEl>
                                              <p:pRg st="0" end="0"/>
                                            </p:txEl>
                                          </p:spTgt>
                                        </p:tgtEl>
                                        <p:attrNameLst>
                                          <p:attrName>style.visibility</p:attrName>
                                        </p:attrNameLst>
                                      </p:cBhvr>
                                      <p:to>
                                        <p:strVal val="visible"/>
                                      </p:to>
                                    </p:set>
                                    <p:animEffect transition="in" filter="fade">
                                      <p:cBhvr>
                                        <p:cTn id="65" dur="500"/>
                                        <p:tgtEl>
                                          <p:spTgt spid="20">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xEl>
                                              <p:pRg st="0" end="0"/>
                                            </p:txEl>
                                          </p:spTgt>
                                        </p:tgtEl>
                                        <p:attrNameLst>
                                          <p:attrName>style.visibility</p:attrName>
                                        </p:attrNameLst>
                                      </p:cBhvr>
                                      <p:to>
                                        <p:strVal val="visible"/>
                                      </p:to>
                                    </p:set>
                                    <p:animEffect transition="in" filter="fade">
                                      <p:cBhvr>
                                        <p:cTn id="68" dur="500"/>
                                        <p:tgtEl>
                                          <p:spTgt spid="19">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P spid="8" grpId="0" build="p"/>
      <p:bldP spid="10" grpId="0" build="p"/>
      <p:bldP spid="11" grpId="0" build="p"/>
      <p:bldP spid="13" grpId="0" build="p"/>
      <p:bldP spid="14" grpId="0" build="p"/>
      <p:bldP spid="16" grpId="0" build="p"/>
      <p:bldP spid="17" grpId="0" build="p"/>
      <p:bldP spid="19" grpId="0" build="p"/>
      <p:bldP spid="20" grpId="0" build="p"/>
      <p:bldP spid="52" grpId="0"/>
      <p:bldP spid="53" grpId="0"/>
      <p:bldP spid="55"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0" y="0"/>
            <a:ext cx="3762531" cy="6872990"/>
          </a:xfrm>
          <a:custGeom>
            <a:avLst/>
            <a:gdLst>
              <a:gd name="connsiteX0" fmla="*/ 3762531 w 3762531"/>
              <a:gd name="connsiteY0" fmla="*/ 0 h 6872990"/>
              <a:gd name="connsiteX1" fmla="*/ 1349115 w 3762531"/>
              <a:gd name="connsiteY1" fmla="*/ 6872990 h 6872990"/>
              <a:gd name="connsiteX2" fmla="*/ 0 w 3762531"/>
              <a:gd name="connsiteY2" fmla="*/ 6858000 h 6872990"/>
              <a:gd name="connsiteX3" fmla="*/ 0 w 3762531"/>
              <a:gd name="connsiteY3" fmla="*/ 4834328 h 6872990"/>
              <a:gd name="connsiteX4" fmla="*/ 502170 w 3762531"/>
              <a:gd name="connsiteY4" fmla="*/ 5463915 h 6872990"/>
              <a:gd name="connsiteX5" fmla="*/ 2428406 w 3762531"/>
              <a:gd name="connsiteY5" fmla="*/ 7495 h 6872990"/>
              <a:gd name="connsiteX6" fmla="*/ 3755036 w 3762531"/>
              <a:gd name="connsiteY6" fmla="*/ 7495 h 687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531" h="6872990">
                <a:moveTo>
                  <a:pt x="3762531" y="0"/>
                </a:moveTo>
                <a:lnTo>
                  <a:pt x="1349115" y="6872990"/>
                </a:lnTo>
                <a:lnTo>
                  <a:pt x="0" y="6858000"/>
                </a:lnTo>
                <a:lnTo>
                  <a:pt x="0" y="4834328"/>
                </a:lnTo>
                <a:lnTo>
                  <a:pt x="502170" y="5463915"/>
                </a:lnTo>
                <a:lnTo>
                  <a:pt x="2428406" y="7495"/>
                </a:lnTo>
                <a:lnTo>
                  <a:pt x="3755036" y="7495"/>
                </a:lnTo>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803097"/>
            <a:ext cx="4534138" cy="1318688"/>
          </a:xfrm>
        </p:spPr>
        <p:txBody>
          <a:bodyPr>
            <a:normAutofit/>
          </a:bodyPr>
          <a:lstStyle/>
          <a:p>
            <a:r>
              <a:rPr lang="en-US" sz="3200" dirty="0"/>
              <a:t>We’ve all heard about the blockchain </a:t>
            </a:r>
          </a:p>
        </p:txBody>
      </p:sp>
      <p:sp>
        <p:nvSpPr>
          <p:cNvPr id="13" name="Title 1"/>
          <p:cNvSpPr txBox="1">
            <a:spLocks/>
          </p:cNvSpPr>
          <p:nvPr/>
        </p:nvSpPr>
        <p:spPr>
          <a:xfrm>
            <a:off x="6592065" y="803096"/>
            <a:ext cx="4891097" cy="106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chemeClr val="bg1">
                    <a:alpha val="80000"/>
                  </a:schemeClr>
                </a:solidFill>
                <a:latin typeface="Roboto" charset="0"/>
                <a:ea typeface="Roboto" charset="0"/>
                <a:cs typeface="Roboto" charset="0"/>
              </a:rPr>
              <a:t>Blockchain has the potential to change the way we buy and sell, interact with government and verify the authenticity of everything from property titles to organic vegetables.</a:t>
            </a:r>
          </a:p>
        </p:txBody>
      </p:sp>
      <p:sp>
        <p:nvSpPr>
          <p:cNvPr id="20" name="Text Placeholder 2"/>
          <p:cNvSpPr>
            <a:spLocks noGrp="1"/>
          </p:cNvSpPr>
          <p:nvPr>
            <p:ph type="body" idx="1"/>
          </p:nvPr>
        </p:nvSpPr>
        <p:spPr>
          <a:xfrm>
            <a:off x="6592064" y="1715561"/>
            <a:ext cx="3665022" cy="250433"/>
          </a:xfrm>
        </p:spPr>
        <p:txBody>
          <a:bodyPr>
            <a:normAutofit/>
          </a:bodyPr>
          <a:lstStyle/>
          <a:p>
            <a:r>
              <a:rPr lang="en-US" sz="1000" i="1" dirty="0"/>
              <a:t>– Goldman Sachs (</a:t>
            </a:r>
            <a:r>
              <a:rPr lang="en-US" sz="1000" i="1" dirty="0">
                <a:solidFill>
                  <a:srgbClr val="E0B448"/>
                </a:solidFill>
              </a:rPr>
              <a:t>https://bit.ly/2Lpctck</a:t>
            </a:r>
            <a:r>
              <a:rPr lang="en-US" sz="1000" i="1" dirty="0"/>
              <a:t>)</a:t>
            </a:r>
          </a:p>
        </p:txBody>
      </p:sp>
      <p:sp>
        <p:nvSpPr>
          <p:cNvPr id="33" name="Title 1"/>
          <p:cNvSpPr txBox="1">
            <a:spLocks/>
          </p:cNvSpPr>
          <p:nvPr/>
        </p:nvSpPr>
        <p:spPr>
          <a:xfrm>
            <a:off x="6592065" y="1951847"/>
            <a:ext cx="4891097" cy="106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chemeClr val="bg1">
                    <a:alpha val="80000"/>
                  </a:schemeClr>
                </a:solidFill>
                <a:latin typeface="Roboto" charset="0"/>
                <a:ea typeface="Roboto" charset="0"/>
                <a:cs typeface="Roboto" charset="0"/>
              </a:rPr>
              <a:t>The blockchain is an incorruptible digital ledger of economic transactions that can be programmed to record not just financial transactions but virtually everything of value.</a:t>
            </a:r>
          </a:p>
        </p:txBody>
      </p:sp>
      <p:sp>
        <p:nvSpPr>
          <p:cNvPr id="34" name="Text Placeholder 2"/>
          <p:cNvSpPr>
            <a:spLocks noGrp="1"/>
          </p:cNvSpPr>
          <p:nvPr>
            <p:ph type="body" idx="1"/>
          </p:nvPr>
        </p:nvSpPr>
        <p:spPr>
          <a:xfrm>
            <a:off x="6592063" y="2864312"/>
            <a:ext cx="4558797" cy="250433"/>
          </a:xfrm>
        </p:spPr>
        <p:txBody>
          <a:bodyPr>
            <a:normAutofit/>
          </a:bodyPr>
          <a:lstStyle/>
          <a:p>
            <a:r>
              <a:rPr lang="en-US" sz="1000" i="1" dirty="0"/>
              <a:t>– Don &amp; Alex Tapscott, authors Blockchain Revolution (2016)</a:t>
            </a:r>
          </a:p>
        </p:txBody>
      </p:sp>
      <p:sp>
        <p:nvSpPr>
          <p:cNvPr id="36" name="Title 1"/>
          <p:cNvSpPr txBox="1">
            <a:spLocks/>
          </p:cNvSpPr>
          <p:nvPr/>
        </p:nvSpPr>
        <p:spPr>
          <a:xfrm>
            <a:off x="6592065" y="3000055"/>
            <a:ext cx="4891097" cy="106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chemeClr val="bg1">
                    <a:alpha val="80000"/>
                  </a:schemeClr>
                </a:solidFill>
                <a:latin typeface="Roboto" charset="0"/>
                <a:ea typeface="Roboto" charset="0"/>
                <a:cs typeface="Roboto" charset="0"/>
              </a:rPr>
              <a:t>The business value-add of blockchain will grow to slightly more than $176 billion by 2025, and then it will exceed $3.1 trillion by 2030.</a:t>
            </a:r>
          </a:p>
        </p:txBody>
      </p:sp>
      <p:sp>
        <p:nvSpPr>
          <p:cNvPr id="37" name="Text Placeholder 2"/>
          <p:cNvSpPr>
            <a:spLocks noGrp="1"/>
          </p:cNvSpPr>
          <p:nvPr>
            <p:ph type="body" idx="1"/>
          </p:nvPr>
        </p:nvSpPr>
        <p:spPr>
          <a:xfrm>
            <a:off x="6592063" y="3782255"/>
            <a:ext cx="4558797" cy="250433"/>
          </a:xfrm>
        </p:spPr>
        <p:txBody>
          <a:bodyPr>
            <a:normAutofit/>
          </a:bodyPr>
          <a:lstStyle/>
          <a:p>
            <a:r>
              <a:rPr lang="en-US" sz="1000" i="1" dirty="0"/>
              <a:t>– </a:t>
            </a:r>
            <a:r>
              <a:rPr lang="en-AU" sz="1000" i="1" dirty="0"/>
              <a:t>Gartner (G00325744) </a:t>
            </a:r>
            <a:endParaRPr lang="en-US" sz="1000" i="1" dirty="0"/>
          </a:p>
        </p:txBody>
      </p:sp>
      <p:sp>
        <p:nvSpPr>
          <p:cNvPr id="45" name="Title 1"/>
          <p:cNvSpPr txBox="1">
            <a:spLocks/>
          </p:cNvSpPr>
          <p:nvPr/>
        </p:nvSpPr>
        <p:spPr>
          <a:xfrm>
            <a:off x="6592065" y="3914114"/>
            <a:ext cx="4891097" cy="106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chemeClr val="bg1">
                    <a:alpha val="80000"/>
                  </a:schemeClr>
                </a:solidFill>
                <a:latin typeface="Roboto" charset="0"/>
                <a:ea typeface="Roboto" charset="0"/>
                <a:cs typeface="Roboto" charset="0"/>
              </a:rPr>
              <a:t>[blockchain] is revolutionary and has the potential to revolutionize nearly every industry.</a:t>
            </a:r>
          </a:p>
        </p:txBody>
      </p:sp>
      <p:sp>
        <p:nvSpPr>
          <p:cNvPr id="46" name="Text Placeholder 2"/>
          <p:cNvSpPr>
            <a:spLocks noGrp="1"/>
          </p:cNvSpPr>
          <p:nvPr>
            <p:ph type="body" idx="1"/>
          </p:nvPr>
        </p:nvSpPr>
        <p:spPr>
          <a:xfrm>
            <a:off x="6592063" y="4696314"/>
            <a:ext cx="4558797" cy="250433"/>
          </a:xfrm>
        </p:spPr>
        <p:txBody>
          <a:bodyPr>
            <a:normAutofit/>
          </a:bodyPr>
          <a:lstStyle/>
          <a:p>
            <a:r>
              <a:rPr lang="en-US" sz="1000" i="1" dirty="0"/>
              <a:t>– Forbes (</a:t>
            </a:r>
            <a:r>
              <a:rPr lang="en-US" sz="1000" i="1" dirty="0">
                <a:solidFill>
                  <a:srgbClr val="E0B448"/>
                </a:solidFill>
              </a:rPr>
              <a:t>https://bit.ly/2Oc23C5</a:t>
            </a:r>
            <a:r>
              <a:rPr lang="en-US" sz="1000" i="1" dirty="0"/>
              <a:t>) </a:t>
            </a:r>
            <a:endParaRPr lang="en-US" sz="1000" dirty="0"/>
          </a:p>
        </p:txBody>
      </p:sp>
      <p:sp>
        <p:nvSpPr>
          <p:cNvPr id="49" name="Title 1"/>
          <p:cNvSpPr txBox="1">
            <a:spLocks/>
          </p:cNvSpPr>
          <p:nvPr/>
        </p:nvSpPr>
        <p:spPr>
          <a:xfrm>
            <a:off x="6592065" y="4818025"/>
            <a:ext cx="4891097" cy="1069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chemeClr val="bg1">
                    <a:alpha val="80000"/>
                  </a:schemeClr>
                </a:solidFill>
                <a:latin typeface="Roboto" charset="0"/>
                <a:ea typeface="Roboto" charset="0"/>
                <a:cs typeface="Roboto" charset="0"/>
              </a:rPr>
              <a:t>The overall market for database management solutions, [is] valued by IDC to be over $50 billion by 2018.</a:t>
            </a:r>
          </a:p>
        </p:txBody>
      </p:sp>
      <p:sp>
        <p:nvSpPr>
          <p:cNvPr id="50" name="Text Placeholder 2"/>
          <p:cNvSpPr>
            <a:spLocks noGrp="1"/>
          </p:cNvSpPr>
          <p:nvPr>
            <p:ph type="body" idx="1"/>
          </p:nvPr>
        </p:nvSpPr>
        <p:spPr>
          <a:xfrm>
            <a:off x="6592063" y="5600225"/>
            <a:ext cx="4558797" cy="250433"/>
          </a:xfrm>
        </p:spPr>
        <p:txBody>
          <a:bodyPr>
            <a:normAutofit/>
          </a:bodyPr>
          <a:lstStyle/>
          <a:p>
            <a:r>
              <a:rPr lang="en-US" sz="1000" i="1" dirty="0"/>
              <a:t>– Forbes (</a:t>
            </a:r>
            <a:r>
              <a:rPr lang="en-US" sz="1000" i="1" dirty="0">
                <a:solidFill>
                  <a:srgbClr val="E0B448"/>
                </a:solidFill>
              </a:rPr>
              <a:t>https://bit.ly/2Q5OJMY</a:t>
            </a:r>
            <a:r>
              <a:rPr lang="en-US" sz="1000" i="1" dirty="0"/>
              <a:t>)</a:t>
            </a:r>
            <a:endParaRPr lang="en-US" sz="1000" dirty="0"/>
          </a:p>
        </p:txBody>
      </p:sp>
      <p:sp>
        <p:nvSpPr>
          <p:cNvPr id="24" name="Text Placeholder 2">
            <a:extLst>
              <a:ext uri="{FF2B5EF4-FFF2-40B4-BE49-F238E27FC236}">
                <a16:creationId xmlns:a16="http://schemas.microsoft.com/office/drawing/2014/main" id="{4F288CCD-67A4-A944-B58B-A418A07F540C}"/>
              </a:ext>
            </a:extLst>
          </p:cNvPr>
          <p:cNvSpPr>
            <a:spLocks noGrp="1"/>
          </p:cNvSpPr>
          <p:nvPr>
            <p:ph type="body" idx="1"/>
          </p:nvPr>
        </p:nvSpPr>
        <p:spPr>
          <a:xfrm>
            <a:off x="831850" y="2584801"/>
            <a:ext cx="4385192" cy="3064880"/>
          </a:xfrm>
        </p:spPr>
        <p:txBody>
          <a:bodyPr>
            <a:normAutofit/>
          </a:bodyPr>
          <a:lstStyle/>
          <a:p>
            <a:pPr marL="184150" indent="-184150" algn="l">
              <a:buFont typeface="Arial" panose="020B0604020202020204" pitchFamily="34" charset="0"/>
              <a:buChar char="•"/>
            </a:pPr>
            <a:r>
              <a:rPr lang="en-US" sz="1700" dirty="0"/>
              <a:t>Hailed</a:t>
            </a:r>
            <a:r>
              <a:rPr lang="en-US" sz="1700" baseline="0" dirty="0"/>
              <a:t> as a one of the biggest paradigm shifts since</a:t>
            </a:r>
            <a:r>
              <a:rPr lang="en-US" sz="1700" dirty="0"/>
              <a:t> the internet itself</a:t>
            </a:r>
            <a:endParaRPr lang="en-US" sz="1700" baseline="0" dirty="0"/>
          </a:p>
          <a:p>
            <a:pPr marL="184150" indent="-184150" algn="l">
              <a:buFont typeface="Arial" panose="020B0604020202020204" pitchFamily="34" charset="0"/>
              <a:buChar char="•"/>
            </a:pPr>
            <a:r>
              <a:rPr lang="en-US" sz="1700" baseline="0" dirty="0"/>
              <a:t>An economic/transactional layer integrated directly into the internet without the need for centralized control</a:t>
            </a:r>
          </a:p>
          <a:p>
            <a:pPr marL="184150" indent="-184150" algn="l">
              <a:buFont typeface="Arial" panose="020B0604020202020204" pitchFamily="34" charset="0"/>
              <a:buChar char="•"/>
            </a:pPr>
            <a:r>
              <a:rPr lang="en-US" sz="1700" baseline="0" dirty="0"/>
              <a:t>Blockchain market estimated </a:t>
            </a:r>
            <a:r>
              <a:rPr lang="en-US" sz="1700" dirty="0"/>
              <a:t>to add $176 billion business value over next 7 years. </a:t>
            </a:r>
          </a:p>
          <a:p>
            <a:pPr marL="184150" indent="-184150" algn="l">
              <a:buFont typeface="Arial" panose="020B0604020202020204" pitchFamily="34" charset="0"/>
              <a:buChar char="•"/>
            </a:pPr>
            <a:r>
              <a:rPr lang="en-US" sz="1700" dirty="0"/>
              <a:t>Potentially disruptive to multiple industries and technology segments.</a:t>
            </a:r>
          </a:p>
          <a:p>
            <a:pPr marL="184150" indent="-184150" algn="l">
              <a:buFont typeface="Arial" panose="020B0604020202020204" pitchFamily="34" charset="0"/>
              <a:buChar char="•"/>
            </a:pPr>
            <a:r>
              <a:rPr lang="en-US" sz="1700" baseline="0" dirty="0"/>
              <a:t>Including the database market….</a:t>
            </a:r>
          </a:p>
          <a:p>
            <a:pPr marL="0" indent="0">
              <a:buNone/>
            </a:pPr>
            <a:endParaRPr lang="en-US" sz="1200" dirty="0"/>
          </a:p>
        </p:txBody>
      </p:sp>
      <p:pic>
        <p:nvPicPr>
          <p:cNvPr id="30" name="Picture 2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87359" y="1122481"/>
            <a:ext cx="544057" cy="442137"/>
          </a:xfrm>
          <a:prstGeom prst="rect">
            <a:avLst/>
          </a:prstGeom>
        </p:spPr>
      </p:pic>
      <p:pic>
        <p:nvPicPr>
          <p:cNvPr id="31" name="Picture 3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87359" y="2265733"/>
            <a:ext cx="544057" cy="442137"/>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87359" y="3385088"/>
            <a:ext cx="544057" cy="442137"/>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87359" y="4291652"/>
            <a:ext cx="544057" cy="442137"/>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87359" y="5207544"/>
            <a:ext cx="544057" cy="442137"/>
          </a:xfrm>
          <a:prstGeom prst="rect">
            <a:avLst/>
          </a:prstGeom>
        </p:spPr>
      </p:pic>
    </p:spTree>
    <p:extLst>
      <p:ext uri="{BB962C8B-B14F-4D97-AF65-F5344CB8AC3E}">
        <p14:creationId xmlns:p14="http://schemas.microsoft.com/office/powerpoint/2010/main" val="104441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fade">
                                      <p:cBhvr>
                                        <p:cTn id="21" dur="500"/>
                                        <p:tgtEl>
                                          <p:spTgt spid="2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fade">
                                      <p:cBhvr>
                                        <p:cTn id="27" dur="500"/>
                                        <p:tgtEl>
                                          <p:spTgt spid="34">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xEl>
                                              <p:pRg st="2" end="2"/>
                                            </p:txEl>
                                          </p:spTgt>
                                        </p:tgtEl>
                                        <p:attrNameLst>
                                          <p:attrName>style.visibility</p:attrName>
                                        </p:attrNameLst>
                                      </p:cBhvr>
                                      <p:to>
                                        <p:strVal val="visible"/>
                                      </p:to>
                                    </p:set>
                                    <p:animEffect transition="in" filter="fade">
                                      <p:cBhvr>
                                        <p:cTn id="35" dur="500"/>
                                        <p:tgtEl>
                                          <p:spTgt spid="24">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xEl>
                                              <p:pRg st="0" end="0"/>
                                            </p:txEl>
                                          </p:spTgt>
                                        </p:tgtEl>
                                        <p:attrNameLst>
                                          <p:attrName>style.visibility</p:attrName>
                                        </p:attrNameLst>
                                      </p:cBhvr>
                                      <p:to>
                                        <p:strVal val="visible"/>
                                      </p:to>
                                    </p:set>
                                    <p:animEffect transition="in" filter="fade">
                                      <p:cBhvr>
                                        <p:cTn id="41" dur="500"/>
                                        <p:tgtEl>
                                          <p:spTgt spid="37">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xEl>
                                              <p:pRg st="3" end="3"/>
                                            </p:txEl>
                                          </p:spTgt>
                                        </p:tgtEl>
                                        <p:attrNameLst>
                                          <p:attrName>style.visibility</p:attrName>
                                        </p:attrNameLst>
                                      </p:cBhvr>
                                      <p:to>
                                        <p:strVal val="visible"/>
                                      </p:to>
                                    </p:set>
                                    <p:animEffect transition="in" filter="fade">
                                      <p:cBhvr>
                                        <p:cTn id="49" dur="500"/>
                                        <p:tgtEl>
                                          <p:spTgt spid="24">
                                            <p:txEl>
                                              <p:pRg st="3" end="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xEl>
                                              <p:pRg st="0" end="0"/>
                                            </p:txEl>
                                          </p:spTgt>
                                        </p:tgtEl>
                                        <p:attrNameLst>
                                          <p:attrName>style.visibility</p:attrName>
                                        </p:attrNameLst>
                                      </p:cBhvr>
                                      <p:to>
                                        <p:strVal val="visible"/>
                                      </p:to>
                                    </p:set>
                                    <p:animEffect transition="in" filter="fade">
                                      <p:cBhvr>
                                        <p:cTn id="55" dur="500"/>
                                        <p:tgtEl>
                                          <p:spTgt spid="46">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4">
                                            <p:txEl>
                                              <p:pRg st="4" end="4"/>
                                            </p:txEl>
                                          </p:spTgt>
                                        </p:tgtEl>
                                        <p:attrNameLst>
                                          <p:attrName>style.visibility</p:attrName>
                                        </p:attrNameLst>
                                      </p:cBhvr>
                                      <p:to>
                                        <p:strVal val="visible"/>
                                      </p:to>
                                    </p:set>
                                    <p:animEffect transition="in" filter="fade">
                                      <p:cBhvr>
                                        <p:cTn id="63" dur="500"/>
                                        <p:tgtEl>
                                          <p:spTgt spid="24">
                                            <p:txEl>
                                              <p:pRg st="4" end="4"/>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0">
                                            <p:txEl>
                                              <p:pRg st="0" end="0"/>
                                            </p:txEl>
                                          </p:spTgt>
                                        </p:tgtEl>
                                        <p:attrNameLst>
                                          <p:attrName>style.visibility</p:attrName>
                                        </p:attrNameLst>
                                      </p:cBhvr>
                                      <p:to>
                                        <p:strVal val="visible"/>
                                      </p:to>
                                    </p:set>
                                    <p:animEffect transition="in" filter="fade">
                                      <p:cBhvr>
                                        <p:cTn id="69" dur="500"/>
                                        <p:tgtEl>
                                          <p:spTgt spid="50">
                                            <p:txEl>
                                              <p:pRg st="0" end="0"/>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build="p"/>
      <p:bldP spid="33" grpId="0"/>
      <p:bldP spid="34" grpId="0" build="p"/>
      <p:bldP spid="36" grpId="0"/>
      <p:bldP spid="37" grpId="0" build="p"/>
      <p:bldP spid="45" grpId="0"/>
      <p:bldP spid="46" grpId="0" build="p"/>
      <p:bldP spid="49" grpId="0"/>
      <p:bldP spid="5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D1693232-2490-1442-82C7-D6441FE2204A}"/>
              </a:ext>
            </a:extLst>
          </p:cNvPr>
          <p:cNvSpPr>
            <a:spLocks noGrp="1"/>
          </p:cNvSpPr>
          <p:nvPr>
            <p:ph type="title"/>
          </p:nvPr>
        </p:nvSpPr>
        <p:spPr/>
        <p:txBody>
          <a:bodyPr>
            <a:normAutofit/>
          </a:bodyPr>
          <a:lstStyle/>
          <a:p>
            <a:r>
              <a:rPr lang="en-US" dirty="0"/>
              <a:t>Demo</a:t>
            </a:r>
          </a:p>
        </p:txBody>
      </p:sp>
    </p:spTree>
    <p:extLst>
      <p:ext uri="{BB962C8B-B14F-4D97-AF65-F5344CB8AC3E}">
        <p14:creationId xmlns:p14="http://schemas.microsoft.com/office/powerpoint/2010/main" val="3677729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3EEA3A91-D473-E84F-9005-84C8E0629530}"/>
              </a:ext>
            </a:extLst>
          </p:cNvPr>
          <p:cNvSpPr txBox="1">
            <a:spLocks/>
          </p:cNvSpPr>
          <p:nvPr/>
        </p:nvSpPr>
        <p:spPr>
          <a:xfrm>
            <a:off x="333398" y="539514"/>
            <a:ext cx="3797311" cy="998341"/>
          </a:xfrm>
          <a:prstGeom prst="rect">
            <a:avLst/>
          </a:prstGeom>
        </p:spPr>
        <p:txBody>
          <a:bodyPr>
            <a:no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MongoDB compatible</a:t>
            </a:r>
          </a:p>
        </p:txBody>
      </p:sp>
      <p:sp>
        <p:nvSpPr>
          <p:cNvPr id="5" name="Text Placeholder 13">
            <a:extLst>
              <a:ext uri="{FF2B5EF4-FFF2-40B4-BE49-F238E27FC236}">
                <a16:creationId xmlns:a16="http://schemas.microsoft.com/office/drawing/2014/main" id="{48D41C00-9FEB-DC44-8A90-E004064335CF}"/>
              </a:ext>
            </a:extLst>
          </p:cNvPr>
          <p:cNvSpPr txBox="1">
            <a:spLocks/>
          </p:cNvSpPr>
          <p:nvPr/>
        </p:nvSpPr>
        <p:spPr>
          <a:xfrm>
            <a:off x="433867" y="1665974"/>
            <a:ext cx="3797311" cy="228871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71450" indent="-171450">
              <a:buSzPct val="100000"/>
              <a:buFont typeface="Arial" charset="0"/>
              <a:buChar char="•"/>
            </a:pPr>
            <a:r>
              <a:rPr lang="en-US" sz="1600" dirty="0"/>
              <a:t>ProvenDB uses MongoDB for data storage and accepts standard MongoDB commands for inserting, updating and retrieving data </a:t>
            </a:r>
          </a:p>
          <a:p>
            <a:endParaRPr lang="en-US" sz="1200" dirty="0"/>
          </a:p>
        </p:txBody>
      </p:sp>
      <p:pic>
        <p:nvPicPr>
          <p:cNvPr id="3" name="Picture 2" descr="A screenshot of a computer screen&#10;&#10;Description automatically generated">
            <a:extLst>
              <a:ext uri="{FF2B5EF4-FFF2-40B4-BE49-F238E27FC236}">
                <a16:creationId xmlns:a16="http://schemas.microsoft.com/office/drawing/2014/main" id="{39E71B53-E445-CC4B-9145-A44EEAF81B5F}"/>
              </a:ext>
            </a:extLst>
          </p:cNvPr>
          <p:cNvPicPr>
            <a:picLocks noChangeAspect="1"/>
          </p:cNvPicPr>
          <p:nvPr/>
        </p:nvPicPr>
        <p:blipFill>
          <a:blip r:embed="rId3"/>
          <a:stretch>
            <a:fillRect/>
          </a:stretch>
        </p:blipFill>
        <p:spPr>
          <a:xfrm>
            <a:off x="4100504" y="0"/>
            <a:ext cx="8091496" cy="68580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489432B-9E20-8649-87A9-22083F03D982}"/>
              </a:ext>
            </a:extLst>
          </p:cNvPr>
          <p:cNvPicPr>
            <a:picLocks noChangeAspect="1"/>
          </p:cNvPicPr>
          <p:nvPr/>
        </p:nvPicPr>
        <p:blipFill>
          <a:blip r:embed="rId4"/>
          <a:stretch>
            <a:fillRect/>
          </a:stretch>
        </p:blipFill>
        <p:spPr>
          <a:xfrm>
            <a:off x="4100504" y="0"/>
            <a:ext cx="8091496" cy="68580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9C0C87-8C87-1A42-B970-DEE5DF16CE26}"/>
              </a:ext>
            </a:extLst>
          </p:cNvPr>
          <p:cNvPicPr>
            <a:picLocks noChangeAspect="1"/>
          </p:cNvPicPr>
          <p:nvPr/>
        </p:nvPicPr>
        <p:blipFill>
          <a:blip r:embed="rId5"/>
          <a:stretch>
            <a:fillRect/>
          </a:stretch>
        </p:blipFill>
        <p:spPr>
          <a:xfrm>
            <a:off x="4100504" y="0"/>
            <a:ext cx="8091496" cy="685800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CB2249CC-B258-4F49-B822-D069301826C1}"/>
              </a:ext>
            </a:extLst>
          </p:cNvPr>
          <p:cNvPicPr>
            <a:picLocks noChangeAspect="1"/>
          </p:cNvPicPr>
          <p:nvPr/>
        </p:nvPicPr>
        <p:blipFill>
          <a:blip r:embed="rId6"/>
          <a:stretch>
            <a:fillRect/>
          </a:stretch>
        </p:blipFill>
        <p:spPr>
          <a:xfrm>
            <a:off x="4100504" y="0"/>
            <a:ext cx="8091496" cy="685800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D6597199-4DEB-9D49-97E4-EEB6BF550E7C}"/>
              </a:ext>
            </a:extLst>
          </p:cNvPr>
          <p:cNvPicPr>
            <a:picLocks noChangeAspect="1"/>
          </p:cNvPicPr>
          <p:nvPr/>
        </p:nvPicPr>
        <p:blipFill>
          <a:blip r:embed="rId7"/>
          <a:stretch>
            <a:fillRect/>
          </a:stretch>
        </p:blipFill>
        <p:spPr>
          <a:xfrm>
            <a:off x="4100504" y="0"/>
            <a:ext cx="8091496" cy="685800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5FE3A574-1A4E-6540-A96B-10E14CD89AE6}"/>
              </a:ext>
            </a:extLst>
          </p:cNvPr>
          <p:cNvPicPr>
            <a:picLocks noChangeAspect="1"/>
          </p:cNvPicPr>
          <p:nvPr/>
        </p:nvPicPr>
        <p:blipFill>
          <a:blip r:embed="rId8"/>
          <a:stretch>
            <a:fillRect/>
          </a:stretch>
        </p:blipFill>
        <p:spPr>
          <a:xfrm>
            <a:off x="4100504" y="0"/>
            <a:ext cx="8091496" cy="6858000"/>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8703CE87-76DD-5441-BAA0-0BD53DB8476D}"/>
              </a:ext>
            </a:extLst>
          </p:cNvPr>
          <p:cNvPicPr>
            <a:picLocks noChangeAspect="1"/>
          </p:cNvPicPr>
          <p:nvPr/>
        </p:nvPicPr>
        <p:blipFill>
          <a:blip r:embed="rId9"/>
          <a:stretch>
            <a:fillRect/>
          </a:stretch>
        </p:blipFill>
        <p:spPr>
          <a:xfrm>
            <a:off x="4100504" y="0"/>
            <a:ext cx="8091496" cy="68580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6230BFC0-07FF-4B47-BD67-5D4080862819}"/>
              </a:ext>
            </a:extLst>
          </p:cNvPr>
          <p:cNvPicPr>
            <a:picLocks noChangeAspect="1"/>
          </p:cNvPicPr>
          <p:nvPr/>
        </p:nvPicPr>
        <p:blipFill>
          <a:blip r:embed="rId10"/>
          <a:stretch>
            <a:fillRect/>
          </a:stretch>
        </p:blipFill>
        <p:spPr>
          <a:xfrm>
            <a:off x="4100504" y="0"/>
            <a:ext cx="8091496" cy="6858000"/>
          </a:xfrm>
          <a:prstGeom prst="rect">
            <a:avLst/>
          </a:prstGeom>
        </p:spPr>
      </p:pic>
    </p:spTree>
    <p:extLst>
      <p:ext uri="{BB962C8B-B14F-4D97-AF65-F5344CB8AC3E}">
        <p14:creationId xmlns:p14="http://schemas.microsoft.com/office/powerpoint/2010/main" val="413871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3EEA3A91-D473-E84F-9005-84C8E0629530}"/>
              </a:ext>
            </a:extLst>
          </p:cNvPr>
          <p:cNvSpPr txBox="1">
            <a:spLocks/>
          </p:cNvSpPr>
          <p:nvPr/>
        </p:nvSpPr>
        <p:spPr>
          <a:xfrm>
            <a:off x="333398" y="539514"/>
            <a:ext cx="3797311" cy="998341"/>
          </a:xfrm>
          <a:prstGeom prst="rect">
            <a:avLst/>
          </a:prstGeom>
        </p:spPr>
        <p:txBody>
          <a:bodyPr>
            <a:no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Versions</a:t>
            </a:r>
          </a:p>
        </p:txBody>
      </p:sp>
      <p:sp>
        <p:nvSpPr>
          <p:cNvPr id="5" name="Text Placeholder 13">
            <a:extLst>
              <a:ext uri="{FF2B5EF4-FFF2-40B4-BE49-F238E27FC236}">
                <a16:creationId xmlns:a16="http://schemas.microsoft.com/office/drawing/2014/main" id="{48D41C00-9FEB-DC44-8A90-E004064335CF}"/>
              </a:ext>
            </a:extLst>
          </p:cNvPr>
          <p:cNvSpPr txBox="1">
            <a:spLocks/>
          </p:cNvSpPr>
          <p:nvPr/>
        </p:nvSpPr>
        <p:spPr>
          <a:xfrm>
            <a:off x="433867" y="1665974"/>
            <a:ext cx="3797311" cy="228871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71450" indent="-171450">
              <a:buSzPct val="100000"/>
              <a:buFont typeface="Arial" charset="0"/>
              <a:buChar char="•"/>
            </a:pPr>
            <a:r>
              <a:rPr lang="en-US" sz="1600" dirty="0"/>
              <a:t>Unlike regular MongoDB, ProvenDB maintains multiple versions of your documents</a:t>
            </a:r>
          </a:p>
          <a:p>
            <a:pPr marL="171450" indent="-171450">
              <a:buSzPct val="100000"/>
              <a:buFont typeface="Arial" charset="0"/>
              <a:buChar char="•"/>
            </a:pPr>
            <a:r>
              <a:rPr lang="en-US" sz="1600" dirty="0"/>
              <a:t>The </a:t>
            </a:r>
            <a:r>
              <a:rPr lang="en-US" sz="1600" b="1" dirty="0" err="1"/>
              <a:t>getVersion</a:t>
            </a:r>
            <a:r>
              <a:rPr lang="en-US" sz="1600" dirty="0"/>
              <a:t> command reveals the current version number</a:t>
            </a:r>
          </a:p>
          <a:p>
            <a:pPr marL="171450" indent="-171450">
              <a:buSzPct val="100000"/>
              <a:buFont typeface="Arial" charset="0"/>
              <a:buChar char="•"/>
            </a:pPr>
            <a:r>
              <a:rPr lang="en-US" sz="1600" dirty="0"/>
              <a:t>The number increments after every update</a:t>
            </a:r>
          </a:p>
          <a:p>
            <a:endParaRPr lang="en-US" sz="1200" dirty="0"/>
          </a:p>
        </p:txBody>
      </p:sp>
      <p:pic>
        <p:nvPicPr>
          <p:cNvPr id="48" name="Picture 47" descr="A screenshot of a computer&#10;&#10;Description automatically generated">
            <a:extLst>
              <a:ext uri="{FF2B5EF4-FFF2-40B4-BE49-F238E27FC236}">
                <a16:creationId xmlns:a16="http://schemas.microsoft.com/office/drawing/2014/main" id="{5C4C64C6-E8B6-0441-945C-E8B9A1F79A50}"/>
              </a:ext>
            </a:extLst>
          </p:cNvPr>
          <p:cNvPicPr>
            <a:picLocks noChangeAspect="1"/>
          </p:cNvPicPr>
          <p:nvPr/>
        </p:nvPicPr>
        <p:blipFill>
          <a:blip r:embed="rId3"/>
          <a:stretch>
            <a:fillRect/>
          </a:stretch>
        </p:blipFill>
        <p:spPr>
          <a:xfrm>
            <a:off x="4082799" y="0"/>
            <a:ext cx="8109201" cy="6858000"/>
          </a:xfrm>
          <a:prstGeom prst="rect">
            <a:avLst/>
          </a:prstGeom>
        </p:spPr>
      </p:pic>
      <p:pic>
        <p:nvPicPr>
          <p:cNvPr id="50" name="Picture 49" descr="A screenshot of a computer screen&#10;&#10;Description automatically generated">
            <a:extLst>
              <a:ext uri="{FF2B5EF4-FFF2-40B4-BE49-F238E27FC236}">
                <a16:creationId xmlns:a16="http://schemas.microsoft.com/office/drawing/2014/main" id="{F8B8F75D-3651-2C44-9C0F-CF88C8BAA8B2}"/>
              </a:ext>
            </a:extLst>
          </p:cNvPr>
          <p:cNvPicPr>
            <a:picLocks noChangeAspect="1"/>
          </p:cNvPicPr>
          <p:nvPr/>
        </p:nvPicPr>
        <p:blipFill>
          <a:blip r:embed="rId4"/>
          <a:stretch>
            <a:fillRect/>
          </a:stretch>
        </p:blipFill>
        <p:spPr>
          <a:xfrm>
            <a:off x="4082799" y="0"/>
            <a:ext cx="8109201" cy="6858000"/>
          </a:xfrm>
          <a:prstGeom prst="rect">
            <a:avLst/>
          </a:prstGeom>
        </p:spPr>
      </p:pic>
      <p:pic>
        <p:nvPicPr>
          <p:cNvPr id="52" name="Picture 51" descr="A screenshot of a computer screen&#10;&#10;Description automatically generated">
            <a:extLst>
              <a:ext uri="{FF2B5EF4-FFF2-40B4-BE49-F238E27FC236}">
                <a16:creationId xmlns:a16="http://schemas.microsoft.com/office/drawing/2014/main" id="{232465B1-0474-FF41-AF6B-32A123F1DC3D}"/>
              </a:ext>
            </a:extLst>
          </p:cNvPr>
          <p:cNvPicPr>
            <a:picLocks noChangeAspect="1"/>
          </p:cNvPicPr>
          <p:nvPr/>
        </p:nvPicPr>
        <p:blipFill>
          <a:blip r:embed="rId5"/>
          <a:stretch>
            <a:fillRect/>
          </a:stretch>
        </p:blipFill>
        <p:spPr>
          <a:xfrm>
            <a:off x="4082799" y="0"/>
            <a:ext cx="8109201" cy="6858000"/>
          </a:xfrm>
          <a:prstGeom prst="rect">
            <a:avLst/>
          </a:prstGeom>
        </p:spPr>
      </p:pic>
      <p:pic>
        <p:nvPicPr>
          <p:cNvPr id="54" name="Picture 53" descr="A screenshot of a computer screen&#10;&#10;Description automatically generated">
            <a:extLst>
              <a:ext uri="{FF2B5EF4-FFF2-40B4-BE49-F238E27FC236}">
                <a16:creationId xmlns:a16="http://schemas.microsoft.com/office/drawing/2014/main" id="{14A5E098-2367-E24D-9C67-79430FFD121F}"/>
              </a:ext>
            </a:extLst>
          </p:cNvPr>
          <p:cNvPicPr>
            <a:picLocks noChangeAspect="1"/>
          </p:cNvPicPr>
          <p:nvPr/>
        </p:nvPicPr>
        <p:blipFill>
          <a:blip r:embed="rId6"/>
          <a:stretch>
            <a:fillRect/>
          </a:stretch>
        </p:blipFill>
        <p:spPr>
          <a:xfrm>
            <a:off x="4082799" y="0"/>
            <a:ext cx="8109201" cy="6858000"/>
          </a:xfrm>
          <a:prstGeom prst="rect">
            <a:avLst/>
          </a:prstGeom>
        </p:spPr>
      </p:pic>
      <p:pic>
        <p:nvPicPr>
          <p:cNvPr id="56" name="Picture 55" descr="A screenshot of a computer screen&#10;&#10;Description automatically generated">
            <a:extLst>
              <a:ext uri="{FF2B5EF4-FFF2-40B4-BE49-F238E27FC236}">
                <a16:creationId xmlns:a16="http://schemas.microsoft.com/office/drawing/2014/main" id="{E511A7E7-C800-5348-9EBE-C38C05EC7191}"/>
              </a:ext>
            </a:extLst>
          </p:cNvPr>
          <p:cNvPicPr>
            <a:picLocks noChangeAspect="1"/>
          </p:cNvPicPr>
          <p:nvPr/>
        </p:nvPicPr>
        <p:blipFill>
          <a:blip r:embed="rId7"/>
          <a:stretch>
            <a:fillRect/>
          </a:stretch>
        </p:blipFill>
        <p:spPr>
          <a:xfrm>
            <a:off x="4082799" y="0"/>
            <a:ext cx="8109201" cy="6858000"/>
          </a:xfrm>
          <a:prstGeom prst="rect">
            <a:avLst/>
          </a:prstGeom>
        </p:spPr>
      </p:pic>
    </p:spTree>
    <p:extLst>
      <p:ext uri="{BB962C8B-B14F-4D97-AF65-F5344CB8AC3E}">
        <p14:creationId xmlns:p14="http://schemas.microsoft.com/office/powerpoint/2010/main" val="304631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3EEA3A91-D473-E84F-9005-84C8E0629530}"/>
              </a:ext>
            </a:extLst>
          </p:cNvPr>
          <p:cNvSpPr txBox="1">
            <a:spLocks/>
          </p:cNvSpPr>
          <p:nvPr/>
        </p:nvSpPr>
        <p:spPr>
          <a:xfrm>
            <a:off x="333398" y="539514"/>
            <a:ext cx="3797311" cy="998341"/>
          </a:xfrm>
          <a:prstGeom prst="rect">
            <a:avLst/>
          </a:prstGeom>
        </p:spPr>
        <p:txBody>
          <a:bodyPr>
            <a:no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Versions</a:t>
            </a:r>
          </a:p>
        </p:txBody>
      </p:sp>
      <p:sp>
        <p:nvSpPr>
          <p:cNvPr id="5" name="Text Placeholder 13">
            <a:extLst>
              <a:ext uri="{FF2B5EF4-FFF2-40B4-BE49-F238E27FC236}">
                <a16:creationId xmlns:a16="http://schemas.microsoft.com/office/drawing/2014/main" id="{48D41C00-9FEB-DC44-8A90-E004064335CF}"/>
              </a:ext>
            </a:extLst>
          </p:cNvPr>
          <p:cNvSpPr txBox="1">
            <a:spLocks/>
          </p:cNvSpPr>
          <p:nvPr/>
        </p:nvSpPr>
        <p:spPr>
          <a:xfrm>
            <a:off x="433867" y="1665974"/>
            <a:ext cx="3797311" cy="228871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71450" indent="-171450">
              <a:buSzPct val="100000"/>
              <a:buFont typeface="Arial" charset="0"/>
              <a:buChar char="•"/>
            </a:pPr>
            <a:r>
              <a:rPr lang="en-US" sz="1600" b="1" dirty="0" err="1"/>
              <a:t>setVersion</a:t>
            </a:r>
            <a:r>
              <a:rPr lang="en-US" sz="1600" dirty="0"/>
              <a:t> allows you to set the active version</a:t>
            </a:r>
          </a:p>
          <a:p>
            <a:pPr marL="171450" indent="-171450">
              <a:buSzPct val="100000"/>
              <a:buFont typeface="Arial" charset="0"/>
              <a:buChar char="•"/>
            </a:pPr>
            <a:r>
              <a:rPr lang="en-US" sz="1600" dirty="0"/>
              <a:t>You will then see the state of documents at that version</a:t>
            </a:r>
          </a:p>
          <a:p>
            <a:pPr marL="171450" indent="-171450">
              <a:buSzPct val="100000"/>
              <a:buFont typeface="Arial" charset="0"/>
              <a:buChar char="•"/>
            </a:pPr>
            <a:r>
              <a:rPr lang="en-US" sz="1600" dirty="0"/>
              <a:t>You can “time travel”, but you can only modify documents in the current version</a:t>
            </a:r>
          </a:p>
          <a:p>
            <a:endParaRPr lang="en-US" sz="1200" dirty="0"/>
          </a:p>
        </p:txBody>
      </p:sp>
      <p:pic>
        <p:nvPicPr>
          <p:cNvPr id="3" name="Picture 2" descr="A screenshot of a computer screen&#10;&#10;Description automatically generated">
            <a:extLst>
              <a:ext uri="{FF2B5EF4-FFF2-40B4-BE49-F238E27FC236}">
                <a16:creationId xmlns:a16="http://schemas.microsoft.com/office/drawing/2014/main" id="{B0C11592-C415-514C-8A1E-88122E14EA02}"/>
              </a:ext>
            </a:extLst>
          </p:cNvPr>
          <p:cNvPicPr>
            <a:picLocks noChangeAspect="1"/>
          </p:cNvPicPr>
          <p:nvPr/>
        </p:nvPicPr>
        <p:blipFill>
          <a:blip r:embed="rId3"/>
          <a:stretch>
            <a:fillRect/>
          </a:stretch>
        </p:blipFill>
        <p:spPr>
          <a:xfrm>
            <a:off x="4082799" y="0"/>
            <a:ext cx="8109201" cy="68580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4CD834CE-14F0-C746-AE2A-F7335E57C43D}"/>
              </a:ext>
            </a:extLst>
          </p:cNvPr>
          <p:cNvPicPr>
            <a:picLocks noChangeAspect="1"/>
          </p:cNvPicPr>
          <p:nvPr/>
        </p:nvPicPr>
        <p:blipFill>
          <a:blip r:embed="rId4"/>
          <a:stretch>
            <a:fillRect/>
          </a:stretch>
        </p:blipFill>
        <p:spPr>
          <a:xfrm>
            <a:off x="4082799" y="0"/>
            <a:ext cx="8109201" cy="685800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FF4A277D-8E0F-DF4C-8C35-1600F708826E}"/>
              </a:ext>
            </a:extLst>
          </p:cNvPr>
          <p:cNvPicPr>
            <a:picLocks noChangeAspect="1"/>
          </p:cNvPicPr>
          <p:nvPr/>
        </p:nvPicPr>
        <p:blipFill>
          <a:blip r:embed="rId5"/>
          <a:stretch>
            <a:fillRect/>
          </a:stretch>
        </p:blipFill>
        <p:spPr>
          <a:xfrm>
            <a:off x="4082799" y="0"/>
            <a:ext cx="8109201" cy="68580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D07AFDF-1EB4-8742-AE5A-B57E9CC0BEF6}"/>
              </a:ext>
            </a:extLst>
          </p:cNvPr>
          <p:cNvPicPr>
            <a:picLocks noChangeAspect="1"/>
          </p:cNvPicPr>
          <p:nvPr/>
        </p:nvPicPr>
        <p:blipFill>
          <a:blip r:embed="rId6"/>
          <a:stretch>
            <a:fillRect/>
          </a:stretch>
        </p:blipFill>
        <p:spPr>
          <a:xfrm>
            <a:off x="4082799" y="0"/>
            <a:ext cx="8109201" cy="68580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CB30245D-EB99-3745-811E-D12449E886F6}"/>
              </a:ext>
            </a:extLst>
          </p:cNvPr>
          <p:cNvPicPr>
            <a:picLocks noChangeAspect="1"/>
          </p:cNvPicPr>
          <p:nvPr/>
        </p:nvPicPr>
        <p:blipFill>
          <a:blip r:embed="rId7"/>
          <a:stretch>
            <a:fillRect/>
          </a:stretch>
        </p:blipFill>
        <p:spPr>
          <a:xfrm>
            <a:off x="4082799" y="0"/>
            <a:ext cx="8109201" cy="6858000"/>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989EC5E4-367F-6240-8482-CED4CCB7CE9F}"/>
              </a:ext>
            </a:extLst>
          </p:cNvPr>
          <p:cNvPicPr>
            <a:picLocks noChangeAspect="1"/>
          </p:cNvPicPr>
          <p:nvPr/>
        </p:nvPicPr>
        <p:blipFill>
          <a:blip r:embed="rId8"/>
          <a:stretch>
            <a:fillRect/>
          </a:stretch>
        </p:blipFill>
        <p:spPr>
          <a:xfrm>
            <a:off x="4082799" y="0"/>
            <a:ext cx="8109201" cy="6858000"/>
          </a:xfrm>
          <a:prstGeom prst="rect">
            <a:avLst/>
          </a:prstGeom>
        </p:spPr>
      </p:pic>
    </p:spTree>
    <p:extLst>
      <p:ext uri="{BB962C8B-B14F-4D97-AF65-F5344CB8AC3E}">
        <p14:creationId xmlns:p14="http://schemas.microsoft.com/office/powerpoint/2010/main" val="248969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3EEA3A91-D473-E84F-9005-84C8E0629530}"/>
              </a:ext>
            </a:extLst>
          </p:cNvPr>
          <p:cNvSpPr txBox="1">
            <a:spLocks/>
          </p:cNvSpPr>
          <p:nvPr/>
        </p:nvSpPr>
        <p:spPr>
          <a:xfrm>
            <a:off x="333398" y="539514"/>
            <a:ext cx="3797311" cy="998341"/>
          </a:xfrm>
          <a:prstGeom prst="rect">
            <a:avLst/>
          </a:prstGeom>
        </p:spPr>
        <p:txBody>
          <a:bodyPr>
            <a:no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Document History</a:t>
            </a:r>
          </a:p>
        </p:txBody>
      </p:sp>
      <p:sp>
        <p:nvSpPr>
          <p:cNvPr id="5" name="Text Placeholder 13">
            <a:extLst>
              <a:ext uri="{FF2B5EF4-FFF2-40B4-BE49-F238E27FC236}">
                <a16:creationId xmlns:a16="http://schemas.microsoft.com/office/drawing/2014/main" id="{48D41C00-9FEB-DC44-8A90-E004064335CF}"/>
              </a:ext>
            </a:extLst>
          </p:cNvPr>
          <p:cNvSpPr txBox="1">
            <a:spLocks/>
          </p:cNvSpPr>
          <p:nvPr/>
        </p:nvSpPr>
        <p:spPr>
          <a:xfrm>
            <a:off x="433867" y="1665974"/>
            <a:ext cx="3797311" cy="228871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71450" indent="-171450">
              <a:buSzPct val="100000"/>
              <a:buFont typeface="Arial" charset="0"/>
              <a:buChar char="•"/>
            </a:pPr>
            <a:r>
              <a:rPr lang="en-US" sz="1600" b="1" dirty="0" err="1"/>
              <a:t>docHistory</a:t>
            </a:r>
            <a:r>
              <a:rPr lang="en-US" sz="1600" dirty="0"/>
              <a:t> command allows you to see the complete history of a particular document</a:t>
            </a:r>
          </a:p>
          <a:p>
            <a:endParaRPr lang="en-US" sz="1200" dirty="0"/>
          </a:p>
        </p:txBody>
      </p:sp>
      <p:pic>
        <p:nvPicPr>
          <p:cNvPr id="21" name="Picture 20" descr="A screenshot of a computer&#10;&#10;Description automatically generated">
            <a:extLst>
              <a:ext uri="{FF2B5EF4-FFF2-40B4-BE49-F238E27FC236}">
                <a16:creationId xmlns:a16="http://schemas.microsoft.com/office/drawing/2014/main" id="{303FCA15-860F-AD42-92E9-F9E6AB9B5588}"/>
              </a:ext>
            </a:extLst>
          </p:cNvPr>
          <p:cNvPicPr>
            <a:picLocks noChangeAspect="1"/>
          </p:cNvPicPr>
          <p:nvPr/>
        </p:nvPicPr>
        <p:blipFill>
          <a:blip r:embed="rId3"/>
          <a:stretch>
            <a:fillRect/>
          </a:stretch>
        </p:blipFill>
        <p:spPr>
          <a:xfrm>
            <a:off x="4082799" y="0"/>
            <a:ext cx="8109201" cy="6858000"/>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72463A49-0055-4C46-A896-20130FCA172C}"/>
              </a:ext>
            </a:extLst>
          </p:cNvPr>
          <p:cNvPicPr>
            <a:picLocks noChangeAspect="1"/>
          </p:cNvPicPr>
          <p:nvPr/>
        </p:nvPicPr>
        <p:blipFill>
          <a:blip r:embed="rId4"/>
          <a:stretch>
            <a:fillRect/>
          </a:stretch>
        </p:blipFill>
        <p:spPr>
          <a:xfrm>
            <a:off x="4082799" y="0"/>
            <a:ext cx="8109201" cy="6858000"/>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00B75EE4-1A63-EC45-97A5-D2A9B32B4A8A}"/>
              </a:ext>
            </a:extLst>
          </p:cNvPr>
          <p:cNvPicPr>
            <a:picLocks noChangeAspect="1"/>
          </p:cNvPicPr>
          <p:nvPr/>
        </p:nvPicPr>
        <p:blipFill>
          <a:blip r:embed="rId5"/>
          <a:stretch>
            <a:fillRect/>
          </a:stretch>
        </p:blipFill>
        <p:spPr>
          <a:xfrm>
            <a:off x="4082799" y="0"/>
            <a:ext cx="8109201" cy="6858000"/>
          </a:xfrm>
          <a:prstGeom prst="rect">
            <a:avLst/>
          </a:prstGeom>
        </p:spPr>
      </p:pic>
    </p:spTree>
    <p:extLst>
      <p:ext uri="{BB962C8B-B14F-4D97-AF65-F5344CB8AC3E}">
        <p14:creationId xmlns:p14="http://schemas.microsoft.com/office/powerpoint/2010/main" val="28236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3EEA3A91-D473-E84F-9005-84C8E0629530}"/>
              </a:ext>
            </a:extLst>
          </p:cNvPr>
          <p:cNvSpPr txBox="1">
            <a:spLocks/>
          </p:cNvSpPr>
          <p:nvPr/>
        </p:nvSpPr>
        <p:spPr>
          <a:xfrm>
            <a:off x="333398" y="539514"/>
            <a:ext cx="3797311" cy="998341"/>
          </a:xfrm>
          <a:prstGeom prst="rect">
            <a:avLst/>
          </a:prstGeom>
        </p:spPr>
        <p:txBody>
          <a:bodyPr>
            <a:no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Proofs</a:t>
            </a:r>
          </a:p>
        </p:txBody>
      </p:sp>
      <p:sp>
        <p:nvSpPr>
          <p:cNvPr id="5" name="Text Placeholder 13">
            <a:extLst>
              <a:ext uri="{FF2B5EF4-FFF2-40B4-BE49-F238E27FC236}">
                <a16:creationId xmlns:a16="http://schemas.microsoft.com/office/drawing/2014/main" id="{48D41C00-9FEB-DC44-8A90-E004064335CF}"/>
              </a:ext>
            </a:extLst>
          </p:cNvPr>
          <p:cNvSpPr txBox="1">
            <a:spLocks/>
          </p:cNvSpPr>
          <p:nvPr/>
        </p:nvSpPr>
        <p:spPr>
          <a:xfrm>
            <a:off x="433867" y="1665974"/>
            <a:ext cx="3797311" cy="228871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71450" indent="-171450">
              <a:buSzPct val="100000"/>
              <a:buFont typeface="Arial" charset="0"/>
              <a:buChar char="•"/>
            </a:pPr>
            <a:r>
              <a:rPr lang="en-US" sz="1600" b="1" dirty="0" err="1"/>
              <a:t>submitProof</a:t>
            </a:r>
            <a:r>
              <a:rPr lang="en-US" sz="1600" dirty="0"/>
              <a:t> creates a blockchain proof for a particular database version</a:t>
            </a:r>
          </a:p>
          <a:p>
            <a:pPr marL="171450" indent="-171450">
              <a:buSzPct val="100000"/>
              <a:buFont typeface="Arial" charset="0"/>
              <a:buChar char="•"/>
            </a:pPr>
            <a:r>
              <a:rPr lang="en-US" sz="1600" b="1" dirty="0" err="1"/>
              <a:t>getProof</a:t>
            </a:r>
            <a:r>
              <a:rPr lang="en-US" sz="1600" dirty="0"/>
              <a:t> retrieves a Chainpoint compatible blockchain proof for that database version</a:t>
            </a:r>
          </a:p>
          <a:p>
            <a:endParaRPr lang="en-US" sz="1200" dirty="0"/>
          </a:p>
        </p:txBody>
      </p:sp>
      <p:pic>
        <p:nvPicPr>
          <p:cNvPr id="3" name="Picture 2" descr="A screenshot of a computer screen&#10;&#10;Description automatically generated">
            <a:extLst>
              <a:ext uri="{FF2B5EF4-FFF2-40B4-BE49-F238E27FC236}">
                <a16:creationId xmlns:a16="http://schemas.microsoft.com/office/drawing/2014/main" id="{DBB5361C-3A5C-9C41-9BFF-C837E7E2E42E}"/>
              </a:ext>
            </a:extLst>
          </p:cNvPr>
          <p:cNvPicPr>
            <a:picLocks noChangeAspect="1"/>
          </p:cNvPicPr>
          <p:nvPr/>
        </p:nvPicPr>
        <p:blipFill>
          <a:blip r:embed="rId3"/>
          <a:stretch>
            <a:fillRect/>
          </a:stretch>
        </p:blipFill>
        <p:spPr>
          <a:xfrm>
            <a:off x="4082799" y="0"/>
            <a:ext cx="8109201" cy="68580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F31D7E3D-1242-1A48-84EB-3CC19290662B}"/>
              </a:ext>
            </a:extLst>
          </p:cNvPr>
          <p:cNvPicPr>
            <a:picLocks noChangeAspect="1"/>
          </p:cNvPicPr>
          <p:nvPr/>
        </p:nvPicPr>
        <p:blipFill>
          <a:blip r:embed="rId4"/>
          <a:stretch>
            <a:fillRect/>
          </a:stretch>
        </p:blipFill>
        <p:spPr>
          <a:xfrm>
            <a:off x="4082799" y="0"/>
            <a:ext cx="8109201" cy="685800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F121B1DC-3CDF-0D41-8074-D0813559E88B}"/>
              </a:ext>
            </a:extLst>
          </p:cNvPr>
          <p:cNvPicPr>
            <a:picLocks noChangeAspect="1"/>
          </p:cNvPicPr>
          <p:nvPr/>
        </p:nvPicPr>
        <p:blipFill>
          <a:blip r:embed="rId5"/>
          <a:stretch>
            <a:fillRect/>
          </a:stretch>
        </p:blipFill>
        <p:spPr>
          <a:xfrm>
            <a:off x="4082799" y="0"/>
            <a:ext cx="8109201" cy="68580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D806011-DA00-3847-9B86-EFD6542B42CD}"/>
              </a:ext>
            </a:extLst>
          </p:cNvPr>
          <p:cNvPicPr>
            <a:picLocks noChangeAspect="1"/>
          </p:cNvPicPr>
          <p:nvPr/>
        </p:nvPicPr>
        <p:blipFill>
          <a:blip r:embed="rId6"/>
          <a:stretch>
            <a:fillRect/>
          </a:stretch>
        </p:blipFill>
        <p:spPr>
          <a:xfrm>
            <a:off x="4082799" y="0"/>
            <a:ext cx="8109201" cy="6858000"/>
          </a:xfrm>
          <a:prstGeom prst="rect">
            <a:avLst/>
          </a:prstGeom>
        </p:spPr>
      </p:pic>
    </p:spTree>
    <p:extLst>
      <p:ext uri="{BB962C8B-B14F-4D97-AF65-F5344CB8AC3E}">
        <p14:creationId xmlns:p14="http://schemas.microsoft.com/office/powerpoint/2010/main" val="251578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3EEA3A91-D473-E84F-9005-84C8E0629530}"/>
              </a:ext>
            </a:extLst>
          </p:cNvPr>
          <p:cNvSpPr txBox="1">
            <a:spLocks/>
          </p:cNvSpPr>
          <p:nvPr/>
        </p:nvSpPr>
        <p:spPr>
          <a:xfrm>
            <a:off x="333398" y="539514"/>
            <a:ext cx="3797311" cy="998341"/>
          </a:xfrm>
          <a:prstGeom prst="rect">
            <a:avLst/>
          </a:prstGeom>
        </p:spPr>
        <p:txBody>
          <a:bodyPr>
            <a:no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Document Proofs</a:t>
            </a:r>
          </a:p>
        </p:txBody>
      </p:sp>
      <p:sp>
        <p:nvSpPr>
          <p:cNvPr id="5" name="Text Placeholder 13">
            <a:extLst>
              <a:ext uri="{FF2B5EF4-FFF2-40B4-BE49-F238E27FC236}">
                <a16:creationId xmlns:a16="http://schemas.microsoft.com/office/drawing/2014/main" id="{48D41C00-9FEB-DC44-8A90-E004064335CF}"/>
              </a:ext>
            </a:extLst>
          </p:cNvPr>
          <p:cNvSpPr txBox="1">
            <a:spLocks/>
          </p:cNvSpPr>
          <p:nvPr/>
        </p:nvSpPr>
        <p:spPr>
          <a:xfrm>
            <a:off x="433867" y="1665974"/>
            <a:ext cx="3797311" cy="228871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71450" indent="-171450">
              <a:buSzPct val="100000"/>
              <a:buFont typeface="Arial" charset="0"/>
              <a:buChar char="•"/>
            </a:pPr>
            <a:r>
              <a:rPr lang="en-US" sz="1600" b="1" dirty="0" err="1"/>
              <a:t>getDocumentProof</a:t>
            </a:r>
            <a:r>
              <a:rPr lang="en-US" sz="1600" dirty="0"/>
              <a:t> returns a Chainpoint proof for an individual document</a:t>
            </a:r>
          </a:p>
          <a:p>
            <a:endParaRPr lang="en-US" sz="1200" dirty="0"/>
          </a:p>
        </p:txBody>
      </p:sp>
      <p:pic>
        <p:nvPicPr>
          <p:cNvPr id="6" name="Picture 5" descr="A screenshot of a cell phone&#10;&#10;Description automatically generated">
            <a:extLst>
              <a:ext uri="{FF2B5EF4-FFF2-40B4-BE49-F238E27FC236}">
                <a16:creationId xmlns:a16="http://schemas.microsoft.com/office/drawing/2014/main" id="{3654E3A7-14B9-E749-BE8E-AEAA8BDDFB17}"/>
              </a:ext>
            </a:extLst>
          </p:cNvPr>
          <p:cNvPicPr>
            <a:picLocks noChangeAspect="1"/>
          </p:cNvPicPr>
          <p:nvPr/>
        </p:nvPicPr>
        <p:blipFill>
          <a:blip r:embed="rId3"/>
          <a:stretch>
            <a:fillRect/>
          </a:stretch>
        </p:blipFill>
        <p:spPr>
          <a:xfrm>
            <a:off x="4100504" y="0"/>
            <a:ext cx="8091496" cy="68580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F47889F-A6B1-1D45-AA75-C12DD40A9DDA}"/>
              </a:ext>
            </a:extLst>
          </p:cNvPr>
          <p:cNvPicPr>
            <a:picLocks noChangeAspect="1"/>
          </p:cNvPicPr>
          <p:nvPr/>
        </p:nvPicPr>
        <p:blipFill>
          <a:blip r:embed="rId4"/>
          <a:stretch>
            <a:fillRect/>
          </a:stretch>
        </p:blipFill>
        <p:spPr>
          <a:xfrm>
            <a:off x="4100504" y="0"/>
            <a:ext cx="8091496" cy="6858000"/>
          </a:xfrm>
          <a:prstGeom prst="rect">
            <a:avLst/>
          </a:prstGeom>
        </p:spPr>
      </p:pic>
    </p:spTree>
    <p:extLst>
      <p:ext uri="{BB962C8B-B14F-4D97-AF65-F5344CB8AC3E}">
        <p14:creationId xmlns:p14="http://schemas.microsoft.com/office/powerpoint/2010/main" val="256602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D1693232-2490-1442-82C7-D6441FE2204A}"/>
              </a:ext>
            </a:extLst>
          </p:cNvPr>
          <p:cNvSpPr>
            <a:spLocks noGrp="1"/>
          </p:cNvSpPr>
          <p:nvPr>
            <p:ph type="title"/>
          </p:nvPr>
        </p:nvSpPr>
        <p:spPr/>
        <p:txBody>
          <a:bodyPr>
            <a:normAutofit/>
          </a:bodyPr>
          <a:lstStyle/>
          <a:p>
            <a:r>
              <a:rPr lang="en-US" dirty="0" err="1"/>
              <a:t>ProvenDocs</a:t>
            </a:r>
            <a:r>
              <a:rPr lang="en-US" dirty="0"/>
              <a:t> – A ProvenDB application</a:t>
            </a:r>
          </a:p>
        </p:txBody>
      </p:sp>
    </p:spTree>
    <p:extLst>
      <p:ext uri="{BB962C8B-B14F-4D97-AF65-F5344CB8AC3E}">
        <p14:creationId xmlns:p14="http://schemas.microsoft.com/office/powerpoint/2010/main" val="4127111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0380C2BE-5DB3-8941-B681-61869784A436}"/>
              </a:ext>
            </a:extLst>
          </p:cNvPr>
          <p:cNvSpPr txBox="1">
            <a:spLocks/>
          </p:cNvSpPr>
          <p:nvPr/>
        </p:nvSpPr>
        <p:spPr>
          <a:xfrm>
            <a:off x="333398" y="539514"/>
            <a:ext cx="2694615" cy="998341"/>
          </a:xfrm>
          <a:prstGeom prst="rect">
            <a:avLst/>
          </a:prstGeom>
        </p:spPr>
        <p:txBody>
          <a:bodyPr>
            <a:no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err="1"/>
              <a:t>ProvenDocs.com</a:t>
            </a:r>
            <a:endParaRPr lang="en-US" sz="3200" dirty="0"/>
          </a:p>
        </p:txBody>
      </p:sp>
      <p:sp>
        <p:nvSpPr>
          <p:cNvPr id="7" name="Text Placeholder 13">
            <a:extLst>
              <a:ext uri="{FF2B5EF4-FFF2-40B4-BE49-F238E27FC236}">
                <a16:creationId xmlns:a16="http://schemas.microsoft.com/office/drawing/2014/main" id="{6131ACC5-FA3D-D142-ADC1-626AE0910393}"/>
              </a:ext>
            </a:extLst>
          </p:cNvPr>
          <p:cNvSpPr txBox="1">
            <a:spLocks/>
          </p:cNvSpPr>
          <p:nvPr/>
        </p:nvSpPr>
        <p:spPr>
          <a:xfrm>
            <a:off x="433868" y="1665973"/>
            <a:ext cx="2961258" cy="265119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71450" indent="-171450">
              <a:buSzPct val="100000"/>
              <a:buFont typeface="Arial" charset="0"/>
              <a:buChar char="•"/>
            </a:pPr>
            <a:r>
              <a:rPr lang="en-US" sz="1600" dirty="0"/>
              <a:t>Upload or email your documents to </a:t>
            </a:r>
            <a:r>
              <a:rPr lang="en-US" sz="1600" dirty="0" err="1"/>
              <a:t>provendocs.com</a:t>
            </a:r>
            <a:r>
              <a:rPr lang="en-US" sz="1600" dirty="0"/>
              <a:t>.</a:t>
            </a:r>
          </a:p>
          <a:p>
            <a:pPr marL="171450" indent="-171450">
              <a:buSzPct val="100000"/>
              <a:buFont typeface="Arial" charset="0"/>
              <a:buChar char="•"/>
            </a:pPr>
            <a:r>
              <a:rPr lang="en-US" sz="1600" dirty="0"/>
              <a:t>Blockchain proofs are automatically created</a:t>
            </a:r>
          </a:p>
          <a:p>
            <a:pPr marL="171450" indent="-171450">
              <a:buSzPct val="100000"/>
              <a:buFont typeface="Arial" charset="0"/>
              <a:buChar char="•"/>
            </a:pPr>
            <a:r>
              <a:rPr lang="en-US" sz="1600" dirty="0"/>
              <a:t>Download your document proofs or share them with other ProvenDocs users. </a:t>
            </a:r>
          </a:p>
          <a:p>
            <a:endParaRPr lang="en-US" sz="1200" dirty="0"/>
          </a:p>
        </p:txBody>
      </p:sp>
      <p:pic>
        <p:nvPicPr>
          <p:cNvPr id="14" name="Picture 13" descr="A screenshot of a cell phone&#10;&#10;Description automatically generated">
            <a:extLst>
              <a:ext uri="{FF2B5EF4-FFF2-40B4-BE49-F238E27FC236}">
                <a16:creationId xmlns:a16="http://schemas.microsoft.com/office/drawing/2014/main" id="{50ABFCCC-9905-C649-9315-3801CE1D515D}"/>
              </a:ext>
            </a:extLst>
          </p:cNvPr>
          <p:cNvPicPr>
            <a:picLocks noChangeAspect="1"/>
          </p:cNvPicPr>
          <p:nvPr/>
        </p:nvPicPr>
        <p:blipFill>
          <a:blip r:embed="rId3"/>
          <a:stretch>
            <a:fillRect/>
          </a:stretch>
        </p:blipFill>
        <p:spPr>
          <a:xfrm>
            <a:off x="3606278" y="0"/>
            <a:ext cx="8585722" cy="68580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77F4B3D2-EC5D-7342-AF3A-A5C504DAE715}"/>
              </a:ext>
            </a:extLst>
          </p:cNvPr>
          <p:cNvPicPr>
            <a:picLocks noChangeAspect="1"/>
          </p:cNvPicPr>
          <p:nvPr/>
        </p:nvPicPr>
        <p:blipFill>
          <a:blip r:embed="rId4"/>
          <a:stretch>
            <a:fillRect/>
          </a:stretch>
        </p:blipFill>
        <p:spPr>
          <a:xfrm>
            <a:off x="3625372" y="0"/>
            <a:ext cx="8581322" cy="68580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65DFA537-A1F0-6347-B79B-2B1049DDC01C}"/>
              </a:ext>
            </a:extLst>
          </p:cNvPr>
          <p:cNvPicPr>
            <a:picLocks noChangeAspect="1"/>
          </p:cNvPicPr>
          <p:nvPr/>
        </p:nvPicPr>
        <p:blipFill>
          <a:blip r:embed="rId5"/>
          <a:stretch>
            <a:fillRect/>
          </a:stretch>
        </p:blipFill>
        <p:spPr>
          <a:xfrm>
            <a:off x="3604796" y="0"/>
            <a:ext cx="8566628" cy="6858000"/>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6270C1D8-9964-AA47-9055-B48E95184E71}"/>
              </a:ext>
            </a:extLst>
          </p:cNvPr>
          <p:cNvPicPr>
            <a:picLocks noChangeAspect="1"/>
          </p:cNvPicPr>
          <p:nvPr/>
        </p:nvPicPr>
        <p:blipFill>
          <a:blip r:embed="rId6"/>
          <a:stretch>
            <a:fillRect/>
          </a:stretch>
        </p:blipFill>
        <p:spPr>
          <a:xfrm>
            <a:off x="3604796" y="0"/>
            <a:ext cx="8587204" cy="6858000"/>
          </a:xfrm>
          <a:prstGeom prst="rect">
            <a:avLst/>
          </a:prstGeom>
        </p:spPr>
      </p:pic>
    </p:spTree>
    <p:extLst>
      <p:ext uri="{BB962C8B-B14F-4D97-AF65-F5344CB8AC3E}">
        <p14:creationId xmlns:p14="http://schemas.microsoft.com/office/powerpoint/2010/main" val="389206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Subtitle 2"/>
          <p:cNvSpPr>
            <a:spLocks noGrp="1"/>
          </p:cNvSpPr>
          <p:nvPr>
            <p:ph type="subTitle" idx="1"/>
          </p:nvPr>
        </p:nvSpPr>
        <p:spPr/>
        <p:txBody>
          <a:bodyPr/>
          <a:lstStyle/>
          <a:p>
            <a:r>
              <a:rPr lang="en-US" dirty="0"/>
              <a:t>Any questions?</a:t>
            </a:r>
          </a:p>
        </p:txBody>
      </p:sp>
      <p:sp>
        <p:nvSpPr>
          <p:cNvPr id="9" name="Content Placeholder 2"/>
          <p:cNvSpPr txBox="1">
            <a:spLocks/>
          </p:cNvSpPr>
          <p:nvPr/>
        </p:nvSpPr>
        <p:spPr>
          <a:xfrm>
            <a:off x="10123528" y="4346735"/>
            <a:ext cx="1223922" cy="46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b="1" dirty="0">
                <a:solidFill>
                  <a:schemeClr val="bg1"/>
                </a:solidFill>
                <a:latin typeface="Roboto" charset="0"/>
                <a:ea typeface="Roboto" charset="0"/>
                <a:cs typeface="Roboto" charset="0"/>
              </a:rPr>
              <a:t>Guy Harrison</a:t>
            </a:r>
          </a:p>
          <a:p>
            <a:pPr marL="0" indent="0" algn="r">
              <a:spcBef>
                <a:spcPts val="500"/>
              </a:spcBef>
              <a:buNone/>
            </a:pPr>
            <a:r>
              <a:rPr lang="en-US" sz="1000" dirty="0">
                <a:solidFill>
                  <a:schemeClr val="bg1"/>
                </a:solidFill>
                <a:latin typeface="Roboto" charset="0"/>
                <a:ea typeface="Roboto" charset="0"/>
                <a:cs typeface="Roboto" charset="0"/>
              </a:rPr>
              <a:t>CTO ProvenDB</a:t>
            </a:r>
          </a:p>
          <a:p>
            <a:pPr algn="r"/>
            <a:endParaRPr lang="en-US" sz="1200" dirty="0">
              <a:solidFill>
                <a:schemeClr val="bg1"/>
              </a:solidFill>
              <a:latin typeface="Roboto" charset="0"/>
              <a:ea typeface="Roboto" charset="0"/>
              <a:cs typeface="Roboto" charset="0"/>
            </a:endParaRPr>
          </a:p>
          <a:p>
            <a:pPr marL="0" indent="0" algn="r">
              <a:buNone/>
            </a:pPr>
            <a:endParaRPr lang="en-US" sz="1200" dirty="0">
              <a:solidFill>
                <a:schemeClr val="bg1"/>
              </a:solidFill>
              <a:latin typeface="Roboto" charset="0"/>
              <a:ea typeface="Roboto" charset="0"/>
              <a:cs typeface="Roboto" charset="0"/>
            </a:endParaRPr>
          </a:p>
        </p:txBody>
      </p:sp>
      <p:sp>
        <p:nvSpPr>
          <p:cNvPr id="11" name="Content Placeholder 2"/>
          <p:cNvSpPr txBox="1">
            <a:spLocks/>
          </p:cNvSpPr>
          <p:nvPr/>
        </p:nvSpPr>
        <p:spPr>
          <a:xfrm>
            <a:off x="8707571" y="5059197"/>
            <a:ext cx="1337468" cy="46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dirty="0">
                <a:solidFill>
                  <a:schemeClr val="bg1"/>
                </a:solidFill>
                <a:latin typeface="Roboto" charset="0"/>
                <a:ea typeface="Roboto" charset="0"/>
                <a:cs typeface="Roboto" charset="0"/>
              </a:rPr>
              <a:t>(+61) 418 533 988</a:t>
            </a:r>
          </a:p>
          <a:p>
            <a:pPr marL="0" indent="0" algn="r">
              <a:spcBef>
                <a:spcPts val="500"/>
              </a:spcBef>
              <a:buNone/>
            </a:pPr>
            <a:r>
              <a:rPr lang="en-US" sz="1000" dirty="0">
                <a:solidFill>
                  <a:schemeClr val="bg1"/>
                </a:solidFill>
                <a:latin typeface="Roboto" charset="0"/>
                <a:ea typeface="Roboto" charset="0"/>
                <a:cs typeface="Roboto" charset="0"/>
              </a:rPr>
              <a:t>guy@provendb.com</a:t>
            </a:r>
          </a:p>
        </p:txBody>
      </p:sp>
      <p:pic>
        <p:nvPicPr>
          <p:cNvPr id="16" name="Picture 15"/>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10307757" y="5059347"/>
            <a:ext cx="168026" cy="132056"/>
          </a:xfrm>
          <a:prstGeom prst="rect">
            <a:avLst/>
          </a:prstGeom>
        </p:spPr>
      </p:pic>
      <p:pic>
        <p:nvPicPr>
          <p:cNvPr id="17" name="Picture 16"/>
          <p:cNvPicPr>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10333636" y="5322323"/>
            <a:ext cx="124444" cy="124012"/>
          </a:xfrm>
          <a:prstGeom prst="rect">
            <a:avLst/>
          </a:prstGeom>
        </p:spPr>
      </p:pic>
      <p:sp>
        <p:nvSpPr>
          <p:cNvPr id="18" name="Content Placeholder 2"/>
          <p:cNvSpPr txBox="1">
            <a:spLocks/>
          </p:cNvSpPr>
          <p:nvPr/>
        </p:nvSpPr>
        <p:spPr>
          <a:xfrm>
            <a:off x="10464600" y="5017938"/>
            <a:ext cx="976803" cy="5593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dirty="0">
                <a:solidFill>
                  <a:schemeClr val="bg1"/>
                </a:solidFill>
                <a:latin typeface="Roboto" charset="0"/>
                <a:ea typeface="Roboto" charset="0"/>
                <a:cs typeface="Roboto" charset="0"/>
              </a:rPr>
              <a:t>/guyharrison</a:t>
            </a:r>
          </a:p>
          <a:p>
            <a:pPr marL="0" indent="0">
              <a:buNone/>
            </a:pPr>
            <a:r>
              <a:rPr lang="en-US" sz="1000" dirty="0">
                <a:solidFill>
                  <a:schemeClr val="bg1"/>
                </a:solidFill>
                <a:latin typeface="Roboto" charset="0"/>
                <a:ea typeface="Roboto" charset="0"/>
                <a:cs typeface="Roboto" charset="0"/>
              </a:rPr>
              <a:t>/guyharrison</a:t>
            </a:r>
          </a:p>
        </p:txBody>
      </p:sp>
      <p:cxnSp>
        <p:nvCxnSpPr>
          <p:cNvPr id="21" name="Straight Connector 20"/>
          <p:cNvCxnSpPr/>
          <p:nvPr/>
        </p:nvCxnSpPr>
        <p:spPr>
          <a:xfrm>
            <a:off x="10123528" y="5058396"/>
            <a:ext cx="0" cy="396150"/>
          </a:xfrm>
          <a:prstGeom prst="line">
            <a:avLst/>
          </a:prstGeom>
          <a:ln w="38100">
            <a:solidFill>
              <a:srgbClr val="35B2D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0849978-5CD7-FA49-8331-04CB8B32CD41}"/>
              </a:ext>
            </a:extLst>
          </p:cNvPr>
          <p:cNvSpPr txBox="1"/>
          <p:nvPr/>
        </p:nvSpPr>
        <p:spPr>
          <a:xfrm>
            <a:off x="10503673" y="-1272209"/>
            <a:ext cx="184731" cy="369332"/>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24EA7AD4-05BE-014D-8C91-FFD49A4FEE6A}"/>
              </a:ext>
            </a:extLst>
          </p:cNvPr>
          <p:cNvPicPr>
            <a:picLocks noChangeAspect="1"/>
          </p:cNvPicPr>
          <p:nvPr/>
        </p:nvPicPr>
        <p:blipFill>
          <a:blip r:embed="rId5"/>
          <a:stretch>
            <a:fillRect/>
          </a:stretch>
        </p:blipFill>
        <p:spPr>
          <a:xfrm>
            <a:off x="0" y="0"/>
            <a:ext cx="12192000" cy="6858000"/>
          </a:xfrm>
          <a:prstGeom prst="rect">
            <a:avLst/>
          </a:prstGeom>
        </p:spPr>
      </p:pic>
      <p:sp>
        <p:nvSpPr>
          <p:cNvPr id="13" name="Title 20">
            <a:extLst>
              <a:ext uri="{FF2B5EF4-FFF2-40B4-BE49-F238E27FC236}">
                <a16:creationId xmlns:a16="http://schemas.microsoft.com/office/drawing/2014/main" id="{73BFD8C9-1FBE-BF45-9CFC-A598A9E987DB}"/>
              </a:ext>
            </a:extLst>
          </p:cNvPr>
          <p:cNvSpPr txBox="1">
            <a:spLocks/>
          </p:cNvSpPr>
          <p:nvPr/>
        </p:nvSpPr>
        <p:spPr>
          <a:xfrm>
            <a:off x="925803" y="4604808"/>
            <a:ext cx="6484811" cy="1175789"/>
          </a:xfrm>
          <a:prstGeom prst="rect">
            <a:avLst/>
          </a:prstGeom>
        </p:spPr>
        <p:txBody>
          <a:bodyPr vert="horz" lIns="91440" tIns="45720" rIns="91440" bIns="45720" rtlCol="0" anchor="b">
            <a:normAutofit fontScale="97500"/>
          </a:bodyPr>
          <a:lstStyle>
            <a:lvl1pPr algn="r" defTabSz="914400" rtl="0" eaLnBrk="1" latinLnBrk="0" hangingPunct="1">
              <a:lnSpc>
                <a:spcPct val="90000"/>
              </a:lnSpc>
              <a:spcBef>
                <a:spcPct val="0"/>
              </a:spcBef>
              <a:buNone/>
              <a:defRPr sz="3500" b="1" i="1" kern="1200" baseline="0">
                <a:solidFill>
                  <a:schemeClr val="bg1"/>
                </a:solidFill>
                <a:latin typeface="Roboto" charset="0"/>
                <a:ea typeface="Roboto" charset="0"/>
                <a:cs typeface="Roboto" charset="0"/>
              </a:defRPr>
            </a:lvl1pPr>
          </a:lstStyle>
          <a:p>
            <a:r>
              <a:rPr lang="en-US" b="0" i="0" dirty="0"/>
              <a:t>Sign up for a early adopter account at </a:t>
            </a:r>
            <a:r>
              <a:rPr lang="en-US" b="0" i="0" dirty="0" err="1"/>
              <a:t>ProvenDB.com</a:t>
            </a:r>
            <a:endParaRPr lang="en-US" b="0" i="0" dirty="0"/>
          </a:p>
        </p:txBody>
      </p:sp>
      <p:pic>
        <p:nvPicPr>
          <p:cNvPr id="8" name="Picture 7" descr="A close up of a logo&#10;&#10;Description automatically generated">
            <a:extLst>
              <a:ext uri="{FF2B5EF4-FFF2-40B4-BE49-F238E27FC236}">
                <a16:creationId xmlns:a16="http://schemas.microsoft.com/office/drawing/2014/main" id="{818B10D6-88A1-6F43-AD5C-E81D092D203E}"/>
              </a:ext>
            </a:extLst>
          </p:cNvPr>
          <p:cNvPicPr>
            <a:picLocks noChangeAspect="1"/>
          </p:cNvPicPr>
          <p:nvPr/>
        </p:nvPicPr>
        <p:blipFill>
          <a:blip r:embed="rId6"/>
          <a:stretch>
            <a:fillRect/>
          </a:stretch>
        </p:blipFill>
        <p:spPr>
          <a:xfrm>
            <a:off x="688298" y="266177"/>
            <a:ext cx="3826387" cy="3826387"/>
          </a:xfrm>
          <a:prstGeom prst="rect">
            <a:avLst/>
          </a:prstGeom>
        </p:spPr>
      </p:pic>
    </p:spTree>
    <p:extLst>
      <p:ext uri="{BB962C8B-B14F-4D97-AF65-F5344CB8AC3E}">
        <p14:creationId xmlns:p14="http://schemas.microsoft.com/office/powerpoint/2010/main" val="1748656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ontent Placeholder 2"/>
          <p:cNvSpPr txBox="1">
            <a:spLocks/>
          </p:cNvSpPr>
          <p:nvPr/>
        </p:nvSpPr>
        <p:spPr>
          <a:xfrm>
            <a:off x="932184" y="1733652"/>
            <a:ext cx="4666827" cy="4907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The Blockchain represents a new type of database:</a:t>
            </a:r>
          </a:p>
        </p:txBody>
      </p:sp>
      <p:sp>
        <p:nvSpPr>
          <p:cNvPr id="71" name="Title 2"/>
          <p:cNvSpPr txBox="1">
            <a:spLocks/>
          </p:cNvSpPr>
          <p:nvPr/>
        </p:nvSpPr>
        <p:spPr>
          <a:xfrm>
            <a:off x="831850"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Blockchain vs DBMS</a:t>
            </a:r>
          </a:p>
        </p:txBody>
      </p:sp>
      <p:sp>
        <p:nvSpPr>
          <p:cNvPr id="111" name="Rounded Rectangle 110"/>
          <p:cNvSpPr/>
          <p:nvPr/>
        </p:nvSpPr>
        <p:spPr>
          <a:xfrm>
            <a:off x="921967" y="2364433"/>
            <a:ext cx="9893892" cy="3020634"/>
          </a:xfrm>
          <a:prstGeom prst="roundRect">
            <a:avLst>
              <a:gd name="adj" fmla="val 5561"/>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1" name="Group 10">
            <a:extLst>
              <a:ext uri="{FF2B5EF4-FFF2-40B4-BE49-F238E27FC236}">
                <a16:creationId xmlns:a16="http://schemas.microsoft.com/office/drawing/2014/main" id="{796C3EEA-D5FC-9841-9576-21CAE39F0028}"/>
              </a:ext>
            </a:extLst>
          </p:cNvPr>
          <p:cNvGrpSpPr/>
          <p:nvPr/>
        </p:nvGrpSpPr>
        <p:grpSpPr>
          <a:xfrm>
            <a:off x="1250629" y="2745235"/>
            <a:ext cx="1993999" cy="1798169"/>
            <a:chOff x="1250629" y="2745235"/>
            <a:chExt cx="1993999" cy="1798169"/>
          </a:xfrm>
        </p:grpSpPr>
        <p:sp>
          <p:nvSpPr>
            <p:cNvPr id="113" name="Content Placeholder 2"/>
            <p:cNvSpPr txBox="1">
              <a:spLocks/>
            </p:cNvSpPr>
            <p:nvPr/>
          </p:nvSpPr>
          <p:spPr>
            <a:xfrm>
              <a:off x="1985888" y="2909127"/>
              <a:ext cx="125874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Public</a:t>
              </a:r>
            </a:p>
          </p:txBody>
        </p:sp>
        <p:grpSp>
          <p:nvGrpSpPr>
            <p:cNvPr id="3" name="Group 2">
              <a:extLst>
                <a:ext uri="{FF2B5EF4-FFF2-40B4-BE49-F238E27FC236}">
                  <a16:creationId xmlns:a16="http://schemas.microsoft.com/office/drawing/2014/main" id="{C4B7168F-A01E-5D4C-9F37-872515FEB7A8}"/>
                </a:ext>
              </a:extLst>
            </p:cNvPr>
            <p:cNvGrpSpPr/>
            <p:nvPr/>
          </p:nvGrpSpPr>
          <p:grpSpPr>
            <a:xfrm>
              <a:off x="1250629" y="2745235"/>
              <a:ext cx="1750837" cy="1798169"/>
              <a:chOff x="1250629" y="2745235"/>
              <a:chExt cx="1750837" cy="1798169"/>
            </a:xfrm>
          </p:grpSpPr>
          <p:grpSp>
            <p:nvGrpSpPr>
              <p:cNvPr id="137" name="Group 136"/>
              <p:cNvGrpSpPr/>
              <p:nvPr/>
            </p:nvGrpSpPr>
            <p:grpSpPr>
              <a:xfrm>
                <a:off x="1250629" y="2745235"/>
                <a:ext cx="632208" cy="626401"/>
                <a:chOff x="2216490" y="2520848"/>
                <a:chExt cx="632208" cy="626401"/>
              </a:xfrm>
              <a:solidFill>
                <a:schemeClr val="bg1"/>
              </a:solidFill>
            </p:grpSpPr>
            <p:sp>
              <p:nvSpPr>
                <p:cNvPr id="138" name="Овал 14">
                  <a:extLst>
                    <a:ext uri="{FF2B5EF4-FFF2-40B4-BE49-F238E27FC236}">
                      <a16:creationId xmlns:a16="http://schemas.microsoft.com/office/drawing/2014/main" id="{37509FED-DD0F-F949-8A91-F284836E844B}"/>
                    </a:ext>
                  </a:extLst>
                </p:cNvPr>
                <p:cNvSpPr/>
                <p:nvPr/>
              </p:nvSpPr>
              <p:spPr>
                <a:xfrm>
                  <a:off x="2216490" y="2520848"/>
                  <a:ext cx="632208" cy="6264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39" name="Picture 138">
                  <a:extLst>
                    <a:ext uri="{FF2B5EF4-FFF2-40B4-BE49-F238E27FC236}">
                      <a16:creationId xmlns:a16="http://schemas.microsoft.com/office/drawing/2014/main" id="{3EDCD564-7DBC-4210-B245-92969820008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42003" y="2647788"/>
                  <a:ext cx="363647" cy="363647"/>
                </a:xfrm>
                <a:prstGeom prst="rect">
                  <a:avLst/>
                </a:prstGeom>
                <a:grpFill/>
              </p:spPr>
            </p:pic>
          </p:grpSp>
          <p:sp>
            <p:nvSpPr>
              <p:cNvPr id="2" name="TextBox 1">
                <a:extLst>
                  <a:ext uri="{FF2B5EF4-FFF2-40B4-BE49-F238E27FC236}">
                    <a16:creationId xmlns:a16="http://schemas.microsoft.com/office/drawing/2014/main" id="{C972831A-A13D-3247-B0C4-98C03D55F011}"/>
                  </a:ext>
                </a:extLst>
              </p:cNvPr>
              <p:cNvSpPr txBox="1"/>
              <p:nvPr/>
            </p:nvSpPr>
            <p:spPr>
              <a:xfrm>
                <a:off x="1250629" y="3589297"/>
                <a:ext cx="1750837" cy="954107"/>
              </a:xfrm>
              <a:prstGeom prst="rect">
                <a:avLst/>
              </a:prstGeom>
              <a:noFill/>
            </p:spPr>
            <p:txBody>
              <a:bodyPr wrap="square" lIns="0" rtlCol="0">
                <a:spAutoFit/>
              </a:bodyPr>
              <a:lstStyle/>
              <a:p>
                <a:r>
                  <a:rPr lang="en-AU" sz="1400" dirty="0">
                    <a:solidFill>
                      <a:schemeClr val="bg1"/>
                    </a:solidFill>
                    <a:latin typeface="Roboto" panose="02000000000000000000" pitchFamily="2" charset="0"/>
                    <a:ea typeface="Roboto" panose="02000000000000000000" pitchFamily="2" charset="0"/>
                  </a:rPr>
                  <a:t>Transactions on the Blockchain are public (though they may be anonymous). </a:t>
                </a:r>
                <a:endParaRPr lang="en-US" sz="1400" dirty="0">
                  <a:solidFill>
                    <a:schemeClr val="bg1"/>
                  </a:solidFill>
                  <a:latin typeface="Roboto" panose="02000000000000000000" pitchFamily="2" charset="0"/>
                  <a:ea typeface="Roboto" panose="02000000000000000000" pitchFamily="2" charset="0"/>
                </a:endParaRPr>
              </a:p>
            </p:txBody>
          </p:sp>
        </p:grpSp>
      </p:grpSp>
      <p:grpSp>
        <p:nvGrpSpPr>
          <p:cNvPr id="12" name="Group 11">
            <a:extLst>
              <a:ext uri="{FF2B5EF4-FFF2-40B4-BE49-F238E27FC236}">
                <a16:creationId xmlns:a16="http://schemas.microsoft.com/office/drawing/2014/main" id="{E34EF222-0192-BA42-AAD7-D8B37DA8FDC8}"/>
              </a:ext>
            </a:extLst>
          </p:cNvPr>
          <p:cNvGrpSpPr/>
          <p:nvPr/>
        </p:nvGrpSpPr>
        <p:grpSpPr>
          <a:xfrm>
            <a:off x="3604436" y="2739348"/>
            <a:ext cx="2014524" cy="2019500"/>
            <a:chOff x="3604436" y="2739348"/>
            <a:chExt cx="2014524" cy="2019500"/>
          </a:xfrm>
        </p:grpSpPr>
        <p:sp>
          <p:nvSpPr>
            <p:cNvPr id="115" name="Content Placeholder 2"/>
            <p:cNvSpPr txBox="1">
              <a:spLocks/>
            </p:cNvSpPr>
            <p:nvPr/>
          </p:nvSpPr>
          <p:spPr>
            <a:xfrm>
              <a:off x="4360220" y="2909127"/>
              <a:ext cx="1258740" cy="298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Tamper Proof</a:t>
              </a:r>
            </a:p>
          </p:txBody>
        </p:sp>
        <p:grpSp>
          <p:nvGrpSpPr>
            <p:cNvPr id="8" name="Group 7">
              <a:extLst>
                <a:ext uri="{FF2B5EF4-FFF2-40B4-BE49-F238E27FC236}">
                  <a16:creationId xmlns:a16="http://schemas.microsoft.com/office/drawing/2014/main" id="{99EE74F5-CBD9-8046-A2FE-CC4F98AFE72E}"/>
                </a:ext>
              </a:extLst>
            </p:cNvPr>
            <p:cNvGrpSpPr/>
            <p:nvPr/>
          </p:nvGrpSpPr>
          <p:grpSpPr>
            <a:xfrm>
              <a:off x="3604436" y="2739348"/>
              <a:ext cx="1805182" cy="2019500"/>
              <a:chOff x="3604436" y="2739348"/>
              <a:chExt cx="1805182" cy="2019500"/>
            </a:xfrm>
          </p:grpSpPr>
          <p:sp>
            <p:nvSpPr>
              <p:cNvPr id="140" name="Овал 14">
                <a:extLst>
                  <a:ext uri="{FF2B5EF4-FFF2-40B4-BE49-F238E27FC236}">
                    <a16:creationId xmlns:a16="http://schemas.microsoft.com/office/drawing/2014/main" id="{DDE99195-71AF-424B-A083-8057CAB50916}"/>
                  </a:ext>
                </a:extLst>
              </p:cNvPr>
              <p:cNvSpPr/>
              <p:nvPr/>
            </p:nvSpPr>
            <p:spPr>
              <a:xfrm>
                <a:off x="3607966" y="2739348"/>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41" name="Picture 140">
                <a:extLst>
                  <a:ext uri="{FF2B5EF4-FFF2-40B4-BE49-F238E27FC236}">
                    <a16:creationId xmlns:a16="http://schemas.microsoft.com/office/drawing/2014/main" id="{B3121C14-3C55-4D4A-B5EE-9F30D948EB72}"/>
                  </a:ext>
                </a:extLst>
              </p:cNvPr>
              <p:cNvPicPr>
                <a:picLocks noChangeAspect="1"/>
              </p:cNvPicPr>
              <p:nvPr/>
            </p:nvPicPr>
            <p:blipFill>
              <a:blip r:embed="rId4"/>
              <a:stretch>
                <a:fillRect/>
              </a:stretch>
            </p:blipFill>
            <p:spPr>
              <a:xfrm>
                <a:off x="3742374" y="2849512"/>
                <a:ext cx="375274" cy="386310"/>
              </a:xfrm>
              <a:prstGeom prst="rect">
                <a:avLst/>
              </a:prstGeom>
            </p:spPr>
          </p:pic>
          <p:sp>
            <p:nvSpPr>
              <p:cNvPr id="25" name="TextBox 24">
                <a:extLst>
                  <a:ext uri="{FF2B5EF4-FFF2-40B4-BE49-F238E27FC236}">
                    <a16:creationId xmlns:a16="http://schemas.microsoft.com/office/drawing/2014/main" id="{8A77B535-A676-F648-8A2B-8F98DBC41CCC}"/>
                  </a:ext>
                </a:extLst>
              </p:cNvPr>
              <p:cNvSpPr txBox="1"/>
              <p:nvPr/>
            </p:nvSpPr>
            <p:spPr>
              <a:xfrm>
                <a:off x="3604436" y="3589297"/>
                <a:ext cx="1805182" cy="1169551"/>
              </a:xfrm>
              <a:prstGeom prst="rect">
                <a:avLst/>
              </a:prstGeom>
              <a:noFill/>
            </p:spPr>
            <p:txBody>
              <a:bodyPr wrap="square" lIns="0" rtlCol="0">
                <a:spAutoFit/>
              </a:bodyPr>
              <a:lstStyle/>
              <a:p>
                <a:r>
                  <a:rPr lang="en-AU" sz="1400" dirty="0">
                    <a:solidFill>
                      <a:schemeClr val="bg1"/>
                    </a:solidFill>
                    <a:latin typeface="Roboto" panose="02000000000000000000" pitchFamily="2" charset="0"/>
                    <a:ea typeface="Roboto" panose="02000000000000000000" pitchFamily="2" charset="0"/>
                  </a:rPr>
                  <a:t>Transactions on the Blockchain cannot be altered and are cryptographically proven.  </a:t>
                </a:r>
                <a:endParaRPr lang="en-US" sz="1400" dirty="0">
                  <a:solidFill>
                    <a:schemeClr val="bg1"/>
                  </a:solidFill>
                  <a:latin typeface="Roboto" panose="02000000000000000000" pitchFamily="2" charset="0"/>
                  <a:ea typeface="Roboto" panose="02000000000000000000" pitchFamily="2" charset="0"/>
                </a:endParaRPr>
              </a:p>
            </p:txBody>
          </p:sp>
        </p:grpSp>
      </p:grpSp>
      <p:grpSp>
        <p:nvGrpSpPr>
          <p:cNvPr id="13" name="Group 12">
            <a:extLst>
              <a:ext uri="{FF2B5EF4-FFF2-40B4-BE49-F238E27FC236}">
                <a16:creationId xmlns:a16="http://schemas.microsoft.com/office/drawing/2014/main" id="{74DE9F9B-7769-EA40-948E-F90270F0E381}"/>
              </a:ext>
            </a:extLst>
          </p:cNvPr>
          <p:cNvGrpSpPr/>
          <p:nvPr/>
        </p:nvGrpSpPr>
        <p:grpSpPr>
          <a:xfrm>
            <a:off x="5977186" y="2739348"/>
            <a:ext cx="2003032" cy="2019500"/>
            <a:chOff x="5977186" y="2739348"/>
            <a:chExt cx="2003032" cy="2019500"/>
          </a:xfrm>
        </p:grpSpPr>
        <p:sp>
          <p:nvSpPr>
            <p:cNvPr id="114" name="Content Placeholder 2"/>
            <p:cNvSpPr txBox="1">
              <a:spLocks/>
            </p:cNvSpPr>
            <p:nvPr/>
          </p:nvSpPr>
          <p:spPr>
            <a:xfrm>
              <a:off x="6721478" y="2909127"/>
              <a:ext cx="125874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Distributed</a:t>
              </a:r>
            </a:p>
          </p:txBody>
        </p:sp>
        <p:grpSp>
          <p:nvGrpSpPr>
            <p:cNvPr id="9" name="Group 8">
              <a:extLst>
                <a:ext uri="{FF2B5EF4-FFF2-40B4-BE49-F238E27FC236}">
                  <a16:creationId xmlns:a16="http://schemas.microsoft.com/office/drawing/2014/main" id="{D2B74DC5-2A4F-2647-A8C4-EAE99B6329E1}"/>
                </a:ext>
              </a:extLst>
            </p:cNvPr>
            <p:cNvGrpSpPr/>
            <p:nvPr/>
          </p:nvGrpSpPr>
          <p:grpSpPr>
            <a:xfrm>
              <a:off x="5977186" y="2739348"/>
              <a:ext cx="1806764" cy="2019500"/>
              <a:chOff x="5977186" y="2739348"/>
              <a:chExt cx="1806764" cy="2019500"/>
            </a:xfrm>
          </p:grpSpPr>
          <p:sp>
            <p:nvSpPr>
              <p:cNvPr id="142" name="Овал 14">
                <a:extLst>
                  <a:ext uri="{FF2B5EF4-FFF2-40B4-BE49-F238E27FC236}">
                    <a16:creationId xmlns:a16="http://schemas.microsoft.com/office/drawing/2014/main" id="{DDE99195-71AF-424B-A083-8057CAB50916}"/>
                  </a:ext>
                </a:extLst>
              </p:cNvPr>
              <p:cNvSpPr/>
              <p:nvPr/>
            </p:nvSpPr>
            <p:spPr>
              <a:xfrm>
                <a:off x="5977186" y="2739348"/>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43" name="Picture 142">
                <a:extLst>
                  <a:ext uri="{FF2B5EF4-FFF2-40B4-BE49-F238E27FC236}">
                    <a16:creationId xmlns:a16="http://schemas.microsoft.com/office/drawing/2014/main" id="{882B99B6-5711-44D7-8FEF-3C042EBF49C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7658" y="2872175"/>
                <a:ext cx="402155" cy="348876"/>
              </a:xfrm>
              <a:prstGeom prst="rect">
                <a:avLst/>
              </a:prstGeom>
            </p:spPr>
          </p:pic>
          <p:sp>
            <p:nvSpPr>
              <p:cNvPr id="26" name="TextBox 25">
                <a:extLst>
                  <a:ext uri="{FF2B5EF4-FFF2-40B4-BE49-F238E27FC236}">
                    <a16:creationId xmlns:a16="http://schemas.microsoft.com/office/drawing/2014/main" id="{3AADA1D7-2BF9-1547-8CEF-E77C2E8C9DC9}"/>
                  </a:ext>
                </a:extLst>
              </p:cNvPr>
              <p:cNvSpPr txBox="1"/>
              <p:nvPr/>
            </p:nvSpPr>
            <p:spPr>
              <a:xfrm>
                <a:off x="5978768" y="3589297"/>
                <a:ext cx="1805182" cy="1169551"/>
              </a:xfrm>
              <a:prstGeom prst="rect">
                <a:avLst/>
              </a:prstGeom>
              <a:noFill/>
            </p:spPr>
            <p:txBody>
              <a:bodyPr wrap="square" lIns="0" rtlCol="0">
                <a:spAutoFit/>
              </a:bodyPr>
              <a:lstStyle/>
              <a:p>
                <a:r>
                  <a:rPr lang="en-AU" sz="1400" dirty="0">
                    <a:solidFill>
                      <a:schemeClr val="bg1"/>
                    </a:solidFill>
                    <a:latin typeface="Roboto" panose="02000000000000000000" pitchFamily="2" charset="0"/>
                    <a:ea typeface="Roboto" panose="02000000000000000000" pitchFamily="2" charset="0"/>
                  </a:rPr>
                  <a:t>The Blockchain has no central  administrator or centralized data storage</a:t>
                </a:r>
                <a:endParaRPr lang="en-US" sz="1400" dirty="0">
                  <a:solidFill>
                    <a:schemeClr val="bg1"/>
                  </a:solidFill>
                  <a:latin typeface="Roboto" panose="02000000000000000000" pitchFamily="2" charset="0"/>
                  <a:ea typeface="Roboto" panose="02000000000000000000" pitchFamily="2" charset="0"/>
                </a:endParaRPr>
              </a:p>
            </p:txBody>
          </p:sp>
        </p:grpSp>
      </p:grpSp>
      <p:grpSp>
        <p:nvGrpSpPr>
          <p:cNvPr id="14" name="Group 13">
            <a:extLst>
              <a:ext uri="{FF2B5EF4-FFF2-40B4-BE49-F238E27FC236}">
                <a16:creationId xmlns:a16="http://schemas.microsoft.com/office/drawing/2014/main" id="{B3136167-BB4A-A147-871A-50EB3A0B10D7}"/>
              </a:ext>
            </a:extLst>
          </p:cNvPr>
          <p:cNvGrpSpPr/>
          <p:nvPr/>
        </p:nvGrpSpPr>
        <p:grpSpPr>
          <a:xfrm>
            <a:off x="8296994" y="2745234"/>
            <a:ext cx="2371418" cy="1798170"/>
            <a:chOff x="8296994" y="2745234"/>
            <a:chExt cx="2371418" cy="1798170"/>
          </a:xfrm>
        </p:grpSpPr>
        <p:sp>
          <p:nvSpPr>
            <p:cNvPr id="128" name="Content Placeholder 2"/>
            <p:cNvSpPr txBox="1">
              <a:spLocks/>
            </p:cNvSpPr>
            <p:nvPr/>
          </p:nvSpPr>
          <p:spPr>
            <a:xfrm>
              <a:off x="9107164" y="2909127"/>
              <a:ext cx="1561248" cy="298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Immutable History</a:t>
              </a:r>
            </a:p>
          </p:txBody>
        </p:sp>
        <p:grpSp>
          <p:nvGrpSpPr>
            <p:cNvPr id="10" name="Group 9">
              <a:extLst>
                <a:ext uri="{FF2B5EF4-FFF2-40B4-BE49-F238E27FC236}">
                  <a16:creationId xmlns:a16="http://schemas.microsoft.com/office/drawing/2014/main" id="{823FF489-2E3A-7748-9F7C-94A832A312DB}"/>
                </a:ext>
              </a:extLst>
            </p:cNvPr>
            <p:cNvGrpSpPr/>
            <p:nvPr/>
          </p:nvGrpSpPr>
          <p:grpSpPr>
            <a:xfrm>
              <a:off x="8296994" y="2745234"/>
              <a:ext cx="1984771" cy="1798170"/>
              <a:chOff x="8296994" y="2745234"/>
              <a:chExt cx="1984771" cy="1798170"/>
            </a:xfrm>
          </p:grpSpPr>
          <p:grpSp>
            <p:nvGrpSpPr>
              <p:cNvPr id="134" name="Group 133"/>
              <p:cNvGrpSpPr/>
              <p:nvPr/>
            </p:nvGrpSpPr>
            <p:grpSpPr>
              <a:xfrm>
                <a:off x="8346405" y="2745234"/>
                <a:ext cx="632208" cy="626402"/>
                <a:chOff x="2216490" y="4762847"/>
                <a:chExt cx="632208" cy="626402"/>
              </a:xfrm>
              <a:solidFill>
                <a:schemeClr val="bg1"/>
              </a:solidFill>
            </p:grpSpPr>
            <p:sp>
              <p:nvSpPr>
                <p:cNvPr id="135" name="Овал 14">
                  <a:extLst>
                    <a:ext uri="{FF2B5EF4-FFF2-40B4-BE49-F238E27FC236}">
                      <a16:creationId xmlns:a16="http://schemas.microsoft.com/office/drawing/2014/main" id="{06CFD060-704A-D64D-945A-0454DA73BC7A}"/>
                    </a:ext>
                  </a:extLst>
                </p:cNvPr>
                <p:cNvSpPr/>
                <p:nvPr/>
              </p:nvSpPr>
              <p:spPr>
                <a:xfrm>
                  <a:off x="2216490" y="4762847"/>
                  <a:ext cx="632208" cy="626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36" name="Picture 135">
                  <a:extLst>
                    <a:ext uri="{FF2B5EF4-FFF2-40B4-BE49-F238E27FC236}">
                      <a16:creationId xmlns:a16="http://schemas.microsoft.com/office/drawing/2014/main" id="{9192E66D-A85F-480D-AEE4-266D2DF5F3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5717" y="4900903"/>
                  <a:ext cx="273754" cy="318754"/>
                </a:xfrm>
                <a:prstGeom prst="rect">
                  <a:avLst/>
                </a:prstGeom>
                <a:grpFill/>
              </p:spPr>
            </p:pic>
          </p:grpSp>
          <p:sp>
            <p:nvSpPr>
              <p:cNvPr id="27" name="TextBox 26">
                <a:extLst>
                  <a:ext uri="{FF2B5EF4-FFF2-40B4-BE49-F238E27FC236}">
                    <a16:creationId xmlns:a16="http://schemas.microsoft.com/office/drawing/2014/main" id="{455186E5-7529-F54A-B00D-5F49BE473D1F}"/>
                  </a:ext>
                </a:extLst>
              </p:cNvPr>
              <p:cNvSpPr txBox="1"/>
              <p:nvPr/>
            </p:nvSpPr>
            <p:spPr>
              <a:xfrm>
                <a:off x="8296994" y="3589297"/>
                <a:ext cx="1984771" cy="954107"/>
              </a:xfrm>
              <a:prstGeom prst="rect">
                <a:avLst/>
              </a:prstGeom>
              <a:noFill/>
            </p:spPr>
            <p:txBody>
              <a:bodyPr wrap="square" lIns="0" rtlCol="0">
                <a:spAutoFit/>
              </a:bodyPr>
              <a:lstStyle/>
              <a:p>
                <a:r>
                  <a:rPr lang="en-AU" sz="1400" dirty="0">
                    <a:solidFill>
                      <a:schemeClr val="bg1"/>
                    </a:solidFill>
                    <a:latin typeface="Roboto" panose="02000000000000000000" pitchFamily="2" charset="0"/>
                    <a:ea typeface="Roboto" panose="02000000000000000000" pitchFamily="2" charset="0"/>
                  </a:rPr>
                  <a:t>The full history of all Blockchain transactions is preserved.</a:t>
                </a:r>
                <a:endParaRPr lang="en-US" sz="1400" dirty="0">
                  <a:solidFill>
                    <a:schemeClr val="bg1"/>
                  </a:solidFill>
                  <a:latin typeface="Roboto" panose="02000000000000000000" pitchFamily="2" charset="0"/>
                  <a:ea typeface="Roboto" panose="02000000000000000000" pitchFamily="2" charset="0"/>
                </a:endParaRPr>
              </a:p>
            </p:txBody>
          </p:sp>
        </p:grpSp>
      </p:grpSp>
    </p:spTree>
    <p:extLst>
      <p:ext uri="{BB962C8B-B14F-4D97-AF65-F5344CB8AC3E}">
        <p14:creationId xmlns:p14="http://schemas.microsoft.com/office/powerpoint/2010/main" val="116500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557B"/>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704998" y="1753172"/>
            <a:ext cx="4386418" cy="805543"/>
          </a:xfrm>
        </p:spPr>
        <p:txBody>
          <a:bodyPr>
            <a:noAutofit/>
          </a:bodyPr>
          <a:lstStyle/>
          <a:p>
            <a:r>
              <a:rPr lang="en-US" sz="3200" dirty="0"/>
              <a:t>Immutability is</a:t>
            </a:r>
            <a:br>
              <a:rPr lang="en-US" sz="3200" dirty="0"/>
            </a:br>
            <a:r>
              <a:rPr lang="en-US" sz="3200" dirty="0"/>
              <a:t>Revolutionary</a:t>
            </a:r>
          </a:p>
        </p:txBody>
      </p:sp>
      <p:sp>
        <p:nvSpPr>
          <p:cNvPr id="8" name="Text Placeholder 13"/>
          <p:cNvSpPr>
            <a:spLocks noGrp="1"/>
          </p:cNvSpPr>
          <p:nvPr>
            <p:ph type="body" idx="1"/>
          </p:nvPr>
        </p:nvSpPr>
        <p:spPr>
          <a:xfrm>
            <a:off x="1805467" y="2879632"/>
            <a:ext cx="4975200" cy="2288716"/>
          </a:xfrm>
        </p:spPr>
        <p:txBody>
          <a:bodyPr>
            <a:normAutofit/>
          </a:bodyPr>
          <a:lstStyle/>
          <a:p>
            <a:pPr marL="171450" indent="-171450" algn="l">
              <a:buSzPct val="100000"/>
              <a:buFont typeface="Arial" charset="0"/>
              <a:buChar char="•"/>
            </a:pPr>
            <a:r>
              <a:rPr lang="en-US" sz="1600" dirty="0"/>
              <a:t>They say history is written by the winners.</a:t>
            </a:r>
          </a:p>
          <a:p>
            <a:pPr marL="171450" indent="-171450" algn="l">
              <a:buFont typeface="Arial" charset="0"/>
              <a:buChar char="•"/>
            </a:pPr>
            <a:r>
              <a:rPr lang="en-US" sz="1600" dirty="0"/>
              <a:t>In databases, history is written by the developer or the DBA.</a:t>
            </a:r>
          </a:p>
          <a:p>
            <a:pPr marL="742950" lvl="1" indent="-285750">
              <a:buFont typeface="Wingdings" pitchFamily="2" charset="2"/>
              <a:buChar char="§"/>
            </a:pPr>
            <a:r>
              <a:rPr lang="en-US" sz="1600" dirty="0">
                <a:solidFill>
                  <a:schemeClr val="bg1"/>
                </a:solidFill>
              </a:rPr>
              <a:t>There’s no practical way to detect back-dating or tampering with historical data.</a:t>
            </a:r>
          </a:p>
          <a:p>
            <a:pPr marL="171450" indent="-171450" algn="l">
              <a:buFont typeface="Arial" charset="0"/>
              <a:buChar char="•"/>
            </a:pPr>
            <a:r>
              <a:rPr lang="en-US" sz="1600" dirty="0"/>
              <a:t>But there’s no arguing with blockchain data.</a:t>
            </a:r>
          </a:p>
          <a:p>
            <a:pPr marL="742950" lvl="1" indent="-285750">
              <a:buFont typeface="Wingdings" pitchFamily="2" charset="2"/>
              <a:buChar char="§"/>
            </a:pPr>
            <a:r>
              <a:rPr lang="en-US" sz="1600" dirty="0">
                <a:solidFill>
                  <a:schemeClr val="bg1"/>
                </a:solidFill>
              </a:rPr>
              <a:t>Once sealed on the blockchain, historical data is immune from modification.</a:t>
            </a:r>
          </a:p>
          <a:p>
            <a:endParaRPr lang="en-US" sz="1200" dirty="0"/>
          </a:p>
        </p:txBody>
      </p:sp>
      <p:grpSp>
        <p:nvGrpSpPr>
          <p:cNvPr id="4" name="Group 3"/>
          <p:cNvGrpSpPr/>
          <p:nvPr/>
        </p:nvGrpSpPr>
        <p:grpSpPr>
          <a:xfrm>
            <a:off x="7469918" y="1979446"/>
            <a:ext cx="2904622" cy="3486328"/>
            <a:chOff x="7469918" y="1979446"/>
            <a:chExt cx="2904622" cy="3486328"/>
          </a:xfrm>
        </p:grpSpPr>
        <p:sp>
          <p:nvSpPr>
            <p:cNvPr id="7" name="Text Placeholder 2"/>
            <p:cNvSpPr txBox="1">
              <a:spLocks/>
            </p:cNvSpPr>
            <p:nvPr/>
          </p:nvSpPr>
          <p:spPr>
            <a:xfrm>
              <a:off x="7469918" y="5048613"/>
              <a:ext cx="2904622" cy="417161"/>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kern="1200" baseline="0">
                  <a:solidFill>
                    <a:schemeClr val="bg1"/>
                  </a:solidFill>
                  <a:latin typeface="Roboto" charset="0"/>
                  <a:ea typeface="Roboto" charset="0"/>
                  <a:cs typeface="Roboto" charset="0"/>
                </a:defRPr>
              </a:lvl1pPr>
              <a:lvl2pPr marL="457200" indent="0" algn="l" defTabSz="914400" rtl="0" eaLnBrk="1" latinLnBrk="0" hangingPunct="1">
                <a:lnSpc>
                  <a:spcPct val="90000"/>
                </a:lnSpc>
                <a:spcBef>
                  <a:spcPts val="500"/>
                </a:spcBef>
                <a:buFont typeface="Arial"/>
                <a:buNone/>
                <a:defRPr sz="2000" kern="1200" baseline="0">
                  <a:solidFill>
                    <a:schemeClr val="tx1">
                      <a:tint val="75000"/>
                    </a:schemeClr>
                  </a:solidFill>
                  <a:latin typeface="Roboto" charset="0"/>
                  <a:ea typeface="Roboto" charset="0"/>
                  <a:cs typeface="Roboto"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Roboto" charset="0"/>
                  <a:ea typeface="Roboto" charset="0"/>
                  <a:cs typeface="Roboto"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000" i="1" dirty="0"/>
                <a:t>– Wall Street Journal</a:t>
              </a:r>
              <a:br>
                <a:rPr lang="en-US" sz="1000" i="1" dirty="0"/>
              </a:br>
              <a:r>
                <a:rPr lang="en-US" sz="1000" i="1" dirty="0"/>
                <a:t>    (</a:t>
              </a:r>
              <a:r>
                <a:rPr lang="en-US" sz="1000" i="1" dirty="0">
                  <a:solidFill>
                    <a:srgbClr val="E0B448"/>
                  </a:solidFill>
                </a:rPr>
                <a:t>https://on.wsj.com/2PJ1Wem</a:t>
              </a:r>
              <a:r>
                <a:rPr lang="en-US" sz="1000" i="1" dirty="0"/>
                <a:t>)</a:t>
              </a:r>
            </a:p>
          </p:txBody>
        </p:sp>
        <p:pic>
          <p:nvPicPr>
            <p:cNvPr id="10" name="Picture 9"/>
            <p:cNvPicPr>
              <a:picLocks noChangeAspect="1"/>
            </p:cNvPicPr>
            <p:nvPr/>
          </p:nvPicPr>
          <p:blipFill>
            <a:blip r:embed="rId2"/>
            <a:stretch>
              <a:fillRect/>
            </a:stretch>
          </p:blipFill>
          <p:spPr>
            <a:xfrm>
              <a:off x="7469918" y="1979446"/>
              <a:ext cx="2904129" cy="2898355"/>
            </a:xfrm>
            <a:prstGeom prst="rect">
              <a:avLst/>
            </a:prstGeom>
          </p:spPr>
        </p:pic>
        <p:sp>
          <p:nvSpPr>
            <p:cNvPr id="11" name="Title 1"/>
            <p:cNvSpPr txBox="1">
              <a:spLocks/>
            </p:cNvSpPr>
            <p:nvPr/>
          </p:nvSpPr>
          <p:spPr>
            <a:xfrm>
              <a:off x="7835756" y="2303188"/>
              <a:ext cx="2293356" cy="2330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alpha val="80000"/>
                    </a:schemeClr>
                  </a:solidFill>
                  <a:latin typeface="Roboto" charset="0"/>
                  <a:ea typeface="Roboto" charset="0"/>
                  <a:cs typeface="Roboto" charset="0"/>
                </a:rPr>
                <a:t>Trust is a foundational feature of the blockchain as the data written into it is immutable, and can never be changed, modified or removed.</a:t>
              </a:r>
            </a:p>
          </p:txBody>
        </p:sp>
      </p:grpSp>
    </p:spTree>
    <p:extLst>
      <p:ext uri="{BB962C8B-B14F-4D97-AF65-F5344CB8AC3E}">
        <p14:creationId xmlns:p14="http://schemas.microsoft.com/office/powerpoint/2010/main" val="67801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4"/>
          </p:nvPr>
        </p:nvSpPr>
        <p:spPr>
          <a:xfrm>
            <a:off x="2081101" y="3965445"/>
            <a:ext cx="8571659" cy="667220"/>
          </a:xfrm>
        </p:spPr>
        <p:txBody>
          <a:bodyPr>
            <a:noAutofit/>
          </a:bodyPr>
          <a:lstStyle/>
          <a:p>
            <a:pPr lvl="0"/>
            <a:r>
              <a:rPr lang="en-AU" sz="1600" i="1" dirty="0"/>
              <a:t>the usage of a third-party blockchain platform that is reliable without conflict of interests provides the legal ground for proving the intellectual infringement.</a:t>
            </a:r>
            <a:endParaRPr lang="en-US" sz="1600" dirty="0"/>
          </a:p>
          <a:p>
            <a:pPr lvl="0"/>
            <a:r>
              <a:rPr lang="en-US" sz="1600" dirty="0"/>
              <a:t>- </a:t>
            </a:r>
            <a:r>
              <a:rPr lang="en-AU" sz="1600" dirty="0"/>
              <a:t>Hangzhou Internet Court (China) </a:t>
            </a:r>
            <a:r>
              <a:rPr lang="en-AU" sz="1600" dirty="0">
                <a:hlinkClick r:id="rId2">
                  <a:extLst>
                    <a:ext uri="{A12FA001-AC4F-418D-AE19-62706E023703}">
                      <ahyp:hlinkClr xmlns:ahyp="http://schemas.microsoft.com/office/drawing/2018/hyperlinkcolor" val="tx"/>
                    </a:ext>
                  </a:extLst>
                </a:hlinkClick>
              </a:rPr>
              <a:t>https://bit.ly/2R8dw3H</a:t>
            </a:r>
            <a:r>
              <a:rPr lang="en-AU" sz="1600" dirty="0"/>
              <a:t> </a:t>
            </a:r>
            <a:endParaRPr lang="en-US" sz="1600" dirty="0"/>
          </a:p>
        </p:txBody>
      </p:sp>
      <p:sp>
        <p:nvSpPr>
          <p:cNvPr id="14" name="Title 2"/>
          <p:cNvSpPr>
            <a:spLocks noGrp="1"/>
          </p:cNvSpPr>
          <p:nvPr>
            <p:ph type="title"/>
          </p:nvPr>
        </p:nvSpPr>
        <p:spPr>
          <a:xfrm>
            <a:off x="831850" y="466344"/>
            <a:ext cx="10771690" cy="1224344"/>
          </a:xfrm>
        </p:spPr>
        <p:txBody>
          <a:bodyPr>
            <a:normAutofit/>
          </a:bodyPr>
          <a:lstStyle/>
          <a:p>
            <a:r>
              <a:rPr lang="en-US" sz="3200" dirty="0"/>
              <a:t>Legal recognition is emerging….</a:t>
            </a:r>
          </a:p>
        </p:txBody>
      </p:sp>
      <p:pic>
        <p:nvPicPr>
          <p:cNvPr id="24" name="Picture 23"/>
          <p:cNvPicPr>
            <a:picLocks noChangeAspect="1"/>
          </p:cNvPicPr>
          <p:nvPr/>
        </p:nvPicPr>
        <p:blipFill>
          <a:blip r:embed="rId3"/>
          <a:stretch>
            <a:fillRect/>
          </a:stretch>
        </p:blipFill>
        <p:spPr>
          <a:xfrm>
            <a:off x="1453912" y="3942160"/>
            <a:ext cx="488950" cy="609600"/>
          </a:xfrm>
          <a:prstGeom prst="rect">
            <a:avLst/>
          </a:prstGeom>
        </p:spPr>
      </p:pic>
      <p:grpSp>
        <p:nvGrpSpPr>
          <p:cNvPr id="2" name="Group 1">
            <a:extLst>
              <a:ext uri="{FF2B5EF4-FFF2-40B4-BE49-F238E27FC236}">
                <a16:creationId xmlns:a16="http://schemas.microsoft.com/office/drawing/2014/main" id="{C4144EE4-BDA1-734B-8809-A710C86D9856}"/>
              </a:ext>
            </a:extLst>
          </p:cNvPr>
          <p:cNvGrpSpPr/>
          <p:nvPr/>
        </p:nvGrpSpPr>
        <p:grpSpPr>
          <a:xfrm>
            <a:off x="1465088" y="1661878"/>
            <a:ext cx="9187671" cy="667220"/>
            <a:chOff x="1465088" y="1661878"/>
            <a:chExt cx="9187671" cy="667220"/>
          </a:xfrm>
        </p:grpSpPr>
        <p:sp>
          <p:nvSpPr>
            <p:cNvPr id="18" name="Content Placeholder 5">
              <a:extLst>
                <a:ext uri="{FF2B5EF4-FFF2-40B4-BE49-F238E27FC236}">
                  <a16:creationId xmlns:a16="http://schemas.microsoft.com/office/drawing/2014/main" id="{C5037387-9CF2-754D-98C4-55E9B6339151}"/>
                </a:ext>
              </a:extLst>
            </p:cNvPr>
            <p:cNvSpPr txBox="1">
              <a:spLocks/>
            </p:cNvSpPr>
            <p:nvPr/>
          </p:nvSpPr>
          <p:spPr>
            <a:xfrm>
              <a:off x="2081100" y="1661878"/>
              <a:ext cx="8571659" cy="667220"/>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kern="1200">
                  <a:solidFill>
                    <a:schemeClr val="bg1"/>
                  </a:solidFill>
                  <a:latin typeface="Roboto" charset="0"/>
                  <a:ea typeface="Roboto" charset="0"/>
                  <a:cs typeface="Roboto" charset="0"/>
                </a:defRPr>
              </a:lvl1pPr>
              <a:lvl2pPr marL="317500" indent="0" algn="l" defTabSz="914400" rtl="0" eaLnBrk="1" latinLnBrk="0" hangingPunct="1">
                <a:lnSpc>
                  <a:spcPct val="90000"/>
                </a:lnSpc>
                <a:spcBef>
                  <a:spcPts val="500"/>
                </a:spcBef>
                <a:buFont typeface="Arial"/>
                <a:buNone/>
                <a:defRPr sz="2200" kern="1200" baseline="0">
                  <a:solidFill>
                    <a:schemeClr val="bg1"/>
                  </a:solidFill>
                  <a:latin typeface="Roboto" charset="0"/>
                  <a:ea typeface="Roboto" charset="0"/>
                  <a:cs typeface="Roboto" charset="0"/>
                </a:defRPr>
              </a:lvl2pPr>
              <a:lvl3pPr marL="625475" indent="0" algn="l" defTabSz="914400" rtl="0" eaLnBrk="1" latinLnBrk="0" hangingPunct="1">
                <a:lnSpc>
                  <a:spcPct val="90000"/>
                </a:lnSpc>
                <a:spcBef>
                  <a:spcPts val="500"/>
                </a:spcBef>
                <a:buFont typeface="Arial"/>
                <a:buNone/>
                <a:defRPr sz="1900" kern="1200">
                  <a:solidFill>
                    <a:schemeClr val="bg1"/>
                  </a:solidFill>
                  <a:latin typeface="Roboto" charset="0"/>
                  <a:ea typeface="Roboto" charset="0"/>
                  <a:cs typeface="Roboto" charset="0"/>
                </a:defRPr>
              </a:lvl3pPr>
              <a:lvl4pPr marL="889000" indent="0" algn="l" defTabSz="914400" rtl="0" eaLnBrk="1" latinLnBrk="0" hangingPunct="1">
                <a:lnSpc>
                  <a:spcPct val="90000"/>
                </a:lnSpc>
                <a:spcBef>
                  <a:spcPts val="500"/>
                </a:spcBef>
                <a:buFont typeface="Arial"/>
                <a:buNone/>
                <a:defRPr sz="1600" kern="1200">
                  <a:solidFill>
                    <a:schemeClr val="bg1"/>
                  </a:solidFill>
                  <a:latin typeface="Roboto" charset="0"/>
                  <a:ea typeface="Roboto" charset="0"/>
                  <a:cs typeface="Roboto" charset="0"/>
                </a:defRPr>
              </a:lvl4pPr>
              <a:lvl5pPr marL="1114425" indent="0" algn="l" defTabSz="914400" rtl="0" eaLnBrk="1" latinLnBrk="0" hangingPunct="1">
                <a:lnSpc>
                  <a:spcPct val="90000"/>
                </a:lnSpc>
                <a:spcBef>
                  <a:spcPts val="500"/>
                </a:spcBef>
                <a:buFont typeface="Arial"/>
                <a:buNone/>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sz="1600" i="1" dirty="0"/>
                <a:t>A signature that is secured through blockchain technology is considered to be in an electronic form and to be an electronic signature.</a:t>
              </a:r>
            </a:p>
            <a:p>
              <a:r>
                <a:rPr lang="en-US" sz="1600" dirty="0"/>
                <a:t>- </a:t>
              </a:r>
              <a:r>
                <a:rPr lang="en-AU" sz="1600" dirty="0"/>
                <a:t>Arizona Bill HB2603  </a:t>
              </a:r>
              <a:r>
                <a:rPr lang="en-AU" sz="1600" dirty="0">
                  <a:hlinkClick r:id="rId4">
                    <a:extLst>
                      <a:ext uri="{A12FA001-AC4F-418D-AE19-62706E023703}">
                        <ahyp:hlinkClr xmlns:ahyp="http://schemas.microsoft.com/office/drawing/2018/hyperlinkcolor" val="tx"/>
                      </a:ext>
                    </a:extLst>
                  </a:hlinkClick>
                </a:rPr>
                <a:t>https://www.azleg.gov/ars/44/07061.htm</a:t>
              </a:r>
              <a:r>
                <a:rPr lang="en-AU" sz="1600" dirty="0"/>
                <a:t> </a:t>
              </a:r>
              <a:endParaRPr lang="en-US" sz="1600" dirty="0"/>
            </a:p>
          </p:txBody>
        </p:sp>
        <p:pic>
          <p:nvPicPr>
            <p:cNvPr id="19" name="Picture 18">
              <a:extLst>
                <a:ext uri="{FF2B5EF4-FFF2-40B4-BE49-F238E27FC236}">
                  <a16:creationId xmlns:a16="http://schemas.microsoft.com/office/drawing/2014/main" id="{1D145FCD-B48E-CD4E-8211-010619C8C867}"/>
                </a:ext>
              </a:extLst>
            </p:cNvPr>
            <p:cNvPicPr>
              <a:picLocks noChangeAspect="1"/>
            </p:cNvPicPr>
            <p:nvPr/>
          </p:nvPicPr>
          <p:blipFill>
            <a:blip r:embed="rId3"/>
            <a:stretch>
              <a:fillRect/>
            </a:stretch>
          </p:blipFill>
          <p:spPr>
            <a:xfrm>
              <a:off x="1465088" y="1690688"/>
              <a:ext cx="488950" cy="609600"/>
            </a:xfrm>
            <a:prstGeom prst="rect">
              <a:avLst/>
            </a:prstGeom>
          </p:spPr>
        </p:pic>
      </p:grpSp>
      <p:grpSp>
        <p:nvGrpSpPr>
          <p:cNvPr id="3" name="Group 2">
            <a:extLst>
              <a:ext uri="{FF2B5EF4-FFF2-40B4-BE49-F238E27FC236}">
                <a16:creationId xmlns:a16="http://schemas.microsoft.com/office/drawing/2014/main" id="{55FDF484-5632-4C47-8A28-AF6B8F5E8B01}"/>
              </a:ext>
            </a:extLst>
          </p:cNvPr>
          <p:cNvGrpSpPr/>
          <p:nvPr/>
        </p:nvGrpSpPr>
        <p:grpSpPr>
          <a:xfrm>
            <a:off x="1465088" y="2802019"/>
            <a:ext cx="10076070" cy="667220"/>
            <a:chOff x="1465088" y="2749727"/>
            <a:chExt cx="10076070" cy="667220"/>
          </a:xfrm>
        </p:grpSpPr>
        <p:sp>
          <p:nvSpPr>
            <p:cNvPr id="20" name="Content Placeholder 5">
              <a:extLst>
                <a:ext uri="{FF2B5EF4-FFF2-40B4-BE49-F238E27FC236}">
                  <a16:creationId xmlns:a16="http://schemas.microsoft.com/office/drawing/2014/main" id="{CD11CD44-D7F8-A940-A74F-7EEB5F8B4493}"/>
                </a:ext>
              </a:extLst>
            </p:cNvPr>
            <p:cNvSpPr txBox="1">
              <a:spLocks/>
            </p:cNvSpPr>
            <p:nvPr/>
          </p:nvSpPr>
          <p:spPr>
            <a:xfrm>
              <a:off x="2081100" y="2749727"/>
              <a:ext cx="9460058" cy="667220"/>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kern="1200">
                  <a:solidFill>
                    <a:schemeClr val="bg1"/>
                  </a:solidFill>
                  <a:latin typeface="Roboto" charset="0"/>
                  <a:ea typeface="Roboto" charset="0"/>
                  <a:cs typeface="Roboto" charset="0"/>
                </a:defRPr>
              </a:lvl1pPr>
              <a:lvl2pPr marL="317500" indent="0" algn="l" defTabSz="914400" rtl="0" eaLnBrk="1" latinLnBrk="0" hangingPunct="1">
                <a:lnSpc>
                  <a:spcPct val="90000"/>
                </a:lnSpc>
                <a:spcBef>
                  <a:spcPts val="500"/>
                </a:spcBef>
                <a:buFont typeface="Arial"/>
                <a:buNone/>
                <a:defRPr sz="2200" kern="1200" baseline="0">
                  <a:solidFill>
                    <a:schemeClr val="bg1"/>
                  </a:solidFill>
                  <a:latin typeface="Roboto" charset="0"/>
                  <a:ea typeface="Roboto" charset="0"/>
                  <a:cs typeface="Roboto" charset="0"/>
                </a:defRPr>
              </a:lvl2pPr>
              <a:lvl3pPr marL="625475" indent="0" algn="l" defTabSz="914400" rtl="0" eaLnBrk="1" latinLnBrk="0" hangingPunct="1">
                <a:lnSpc>
                  <a:spcPct val="90000"/>
                </a:lnSpc>
                <a:spcBef>
                  <a:spcPts val="500"/>
                </a:spcBef>
                <a:buFont typeface="Arial"/>
                <a:buNone/>
                <a:defRPr sz="1900" kern="1200">
                  <a:solidFill>
                    <a:schemeClr val="bg1"/>
                  </a:solidFill>
                  <a:latin typeface="Roboto" charset="0"/>
                  <a:ea typeface="Roboto" charset="0"/>
                  <a:cs typeface="Roboto" charset="0"/>
                </a:defRPr>
              </a:lvl3pPr>
              <a:lvl4pPr marL="889000" indent="0" algn="l" defTabSz="914400" rtl="0" eaLnBrk="1" latinLnBrk="0" hangingPunct="1">
                <a:lnSpc>
                  <a:spcPct val="90000"/>
                </a:lnSpc>
                <a:spcBef>
                  <a:spcPts val="500"/>
                </a:spcBef>
                <a:buFont typeface="Arial"/>
                <a:buNone/>
                <a:defRPr sz="1600" kern="1200">
                  <a:solidFill>
                    <a:schemeClr val="bg1"/>
                  </a:solidFill>
                  <a:latin typeface="Roboto" charset="0"/>
                  <a:ea typeface="Roboto" charset="0"/>
                  <a:cs typeface="Roboto" charset="0"/>
                </a:defRPr>
              </a:lvl4pPr>
              <a:lvl5pPr marL="1114425" indent="0" algn="l" defTabSz="914400" rtl="0" eaLnBrk="1" latinLnBrk="0" hangingPunct="1">
                <a:lnSpc>
                  <a:spcPct val="90000"/>
                </a:lnSpc>
                <a:spcBef>
                  <a:spcPts val="500"/>
                </a:spcBef>
                <a:buFont typeface="Arial"/>
                <a:buNone/>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sz="1600" i="1" dirty="0"/>
                <a:t>A digital record electronically registered in a blockchain shall be self-authenticating pursuant to Vermont Rule of Evidence 902.</a:t>
              </a:r>
            </a:p>
            <a:p>
              <a:r>
                <a:rPr lang="en-US" sz="1600" dirty="0"/>
                <a:t>- </a:t>
              </a:r>
              <a:r>
                <a:rPr lang="en-AU" sz="1600" dirty="0"/>
                <a:t>2016 Vermont </a:t>
              </a:r>
              <a:r>
                <a:rPr lang="en-AU" sz="1600" dirty="0" err="1"/>
                <a:t>StatutesTitle</a:t>
              </a:r>
              <a:r>
                <a:rPr lang="en-AU" sz="1600" dirty="0"/>
                <a:t> 12 </a:t>
              </a:r>
              <a:r>
                <a:rPr lang="en-AU" sz="1600" dirty="0">
                  <a:hlinkClick r:id="rId5">
                    <a:extLst>
                      <a:ext uri="{A12FA001-AC4F-418D-AE19-62706E023703}">
                        <ahyp:hlinkClr xmlns:ahyp="http://schemas.microsoft.com/office/drawing/2018/hyperlinkcolor" val="tx"/>
                      </a:ext>
                    </a:extLst>
                  </a:hlinkClick>
                </a:rPr>
                <a:t>https://bit.ly/2OFHNtS</a:t>
              </a:r>
              <a:r>
                <a:rPr lang="en-AU" sz="1600" dirty="0"/>
                <a:t> </a:t>
              </a:r>
              <a:endParaRPr lang="en-US" sz="1600" dirty="0"/>
            </a:p>
          </p:txBody>
        </p:sp>
        <p:pic>
          <p:nvPicPr>
            <p:cNvPr id="21" name="Picture 20">
              <a:extLst>
                <a:ext uri="{FF2B5EF4-FFF2-40B4-BE49-F238E27FC236}">
                  <a16:creationId xmlns:a16="http://schemas.microsoft.com/office/drawing/2014/main" id="{B322B540-A1FE-E549-9A79-274BAF457BB1}"/>
                </a:ext>
              </a:extLst>
            </p:cNvPr>
            <p:cNvPicPr>
              <a:picLocks noChangeAspect="1"/>
            </p:cNvPicPr>
            <p:nvPr/>
          </p:nvPicPr>
          <p:blipFill>
            <a:blip r:embed="rId3"/>
            <a:stretch>
              <a:fillRect/>
            </a:stretch>
          </p:blipFill>
          <p:spPr>
            <a:xfrm>
              <a:off x="1465088" y="2778537"/>
              <a:ext cx="488950" cy="609600"/>
            </a:xfrm>
            <a:prstGeom prst="rect">
              <a:avLst/>
            </a:prstGeom>
          </p:spPr>
        </p:pic>
      </p:grpSp>
      <p:grpSp>
        <p:nvGrpSpPr>
          <p:cNvPr id="4" name="Group 3">
            <a:extLst>
              <a:ext uri="{FF2B5EF4-FFF2-40B4-BE49-F238E27FC236}">
                <a16:creationId xmlns:a16="http://schemas.microsoft.com/office/drawing/2014/main" id="{719E60F3-3E1C-1C48-AFB2-4DB1D14989D9}"/>
              </a:ext>
            </a:extLst>
          </p:cNvPr>
          <p:cNvGrpSpPr/>
          <p:nvPr/>
        </p:nvGrpSpPr>
        <p:grpSpPr>
          <a:xfrm>
            <a:off x="1465086" y="5024681"/>
            <a:ext cx="9187673" cy="735036"/>
            <a:chOff x="1157081" y="4626783"/>
            <a:chExt cx="9187673" cy="735036"/>
          </a:xfrm>
        </p:grpSpPr>
        <p:sp>
          <p:nvSpPr>
            <p:cNvPr id="22" name="Content Placeholder 5">
              <a:extLst>
                <a:ext uri="{FF2B5EF4-FFF2-40B4-BE49-F238E27FC236}">
                  <a16:creationId xmlns:a16="http://schemas.microsoft.com/office/drawing/2014/main" id="{C0BE3443-D423-4E43-84B7-78B2D7C4BB70}"/>
                </a:ext>
              </a:extLst>
            </p:cNvPr>
            <p:cNvSpPr txBox="1">
              <a:spLocks/>
            </p:cNvSpPr>
            <p:nvPr/>
          </p:nvSpPr>
          <p:spPr>
            <a:xfrm>
              <a:off x="1773095" y="4694599"/>
              <a:ext cx="8571659" cy="667220"/>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200" b="0" kern="1200">
                  <a:solidFill>
                    <a:schemeClr val="bg1"/>
                  </a:solidFill>
                  <a:latin typeface="Roboto" charset="0"/>
                  <a:ea typeface="Roboto" charset="0"/>
                  <a:cs typeface="Roboto" charset="0"/>
                </a:defRPr>
              </a:lvl1pPr>
              <a:lvl2pPr marL="317500" indent="0" algn="l" defTabSz="914400" rtl="0" eaLnBrk="1" latinLnBrk="0" hangingPunct="1">
                <a:lnSpc>
                  <a:spcPct val="90000"/>
                </a:lnSpc>
                <a:spcBef>
                  <a:spcPts val="500"/>
                </a:spcBef>
                <a:buFont typeface="Arial"/>
                <a:buNone/>
                <a:defRPr sz="2200" kern="1200" baseline="0">
                  <a:solidFill>
                    <a:schemeClr val="bg1"/>
                  </a:solidFill>
                  <a:latin typeface="Roboto" charset="0"/>
                  <a:ea typeface="Roboto" charset="0"/>
                  <a:cs typeface="Roboto" charset="0"/>
                </a:defRPr>
              </a:lvl2pPr>
              <a:lvl3pPr marL="625475" indent="0" algn="l" defTabSz="914400" rtl="0" eaLnBrk="1" latinLnBrk="0" hangingPunct="1">
                <a:lnSpc>
                  <a:spcPct val="90000"/>
                </a:lnSpc>
                <a:spcBef>
                  <a:spcPts val="500"/>
                </a:spcBef>
                <a:buFont typeface="Arial"/>
                <a:buNone/>
                <a:defRPr sz="1900" kern="1200">
                  <a:solidFill>
                    <a:schemeClr val="bg1"/>
                  </a:solidFill>
                  <a:latin typeface="Roboto" charset="0"/>
                  <a:ea typeface="Roboto" charset="0"/>
                  <a:cs typeface="Roboto" charset="0"/>
                </a:defRPr>
              </a:lvl3pPr>
              <a:lvl4pPr marL="889000" indent="0" algn="l" defTabSz="914400" rtl="0" eaLnBrk="1" latinLnBrk="0" hangingPunct="1">
                <a:lnSpc>
                  <a:spcPct val="90000"/>
                </a:lnSpc>
                <a:spcBef>
                  <a:spcPts val="500"/>
                </a:spcBef>
                <a:buFont typeface="Arial"/>
                <a:buNone/>
                <a:defRPr sz="1600" kern="1200">
                  <a:solidFill>
                    <a:schemeClr val="bg1"/>
                  </a:solidFill>
                  <a:latin typeface="Roboto" charset="0"/>
                  <a:ea typeface="Roboto" charset="0"/>
                  <a:cs typeface="Roboto" charset="0"/>
                </a:defRPr>
              </a:lvl4pPr>
              <a:lvl5pPr marL="1114425" indent="0" algn="l" defTabSz="914400" rtl="0" eaLnBrk="1" latinLnBrk="0" hangingPunct="1">
                <a:lnSpc>
                  <a:spcPct val="90000"/>
                </a:lnSpc>
                <a:spcBef>
                  <a:spcPts val="500"/>
                </a:spcBef>
                <a:buFont typeface="Arial"/>
                <a:buNone/>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sz="1600" i="1" dirty="0"/>
                <a:t>Blockchain legislation pending or passed in at least 18 US states </a:t>
              </a:r>
              <a:r>
                <a:rPr lang="en-AU" sz="1600" i="1" dirty="0">
                  <a:hlinkClick r:id="rId6">
                    <a:extLst>
                      <a:ext uri="{A12FA001-AC4F-418D-AE19-62706E023703}">
                        <ahyp:hlinkClr xmlns:ahyp="http://schemas.microsoft.com/office/drawing/2018/hyperlinkcolor" val="tx"/>
                      </a:ext>
                    </a:extLst>
                  </a:hlinkClick>
                </a:rPr>
                <a:t>https://bit.ly/2L4Oksc</a:t>
              </a:r>
              <a:r>
                <a:rPr lang="en-AU" sz="1600" i="1" dirty="0"/>
                <a:t> </a:t>
              </a:r>
              <a:endParaRPr lang="en-US" sz="1600" dirty="0"/>
            </a:p>
          </p:txBody>
        </p:sp>
        <p:pic>
          <p:nvPicPr>
            <p:cNvPr id="23" name="Picture 22">
              <a:extLst>
                <a:ext uri="{FF2B5EF4-FFF2-40B4-BE49-F238E27FC236}">
                  <a16:creationId xmlns:a16="http://schemas.microsoft.com/office/drawing/2014/main" id="{7A4C3DFA-A64F-0146-921F-900ED9001159}"/>
                </a:ext>
              </a:extLst>
            </p:cNvPr>
            <p:cNvPicPr>
              <a:picLocks noChangeAspect="1"/>
            </p:cNvPicPr>
            <p:nvPr/>
          </p:nvPicPr>
          <p:blipFill>
            <a:blip r:embed="rId3"/>
            <a:stretch>
              <a:fillRect/>
            </a:stretch>
          </p:blipFill>
          <p:spPr>
            <a:xfrm>
              <a:off x="1157081" y="4626783"/>
              <a:ext cx="488950" cy="609600"/>
            </a:xfrm>
            <a:prstGeom prst="rect">
              <a:avLst/>
            </a:prstGeom>
          </p:spPr>
        </p:pic>
      </p:grpSp>
    </p:spTree>
    <p:extLst>
      <p:ext uri="{BB962C8B-B14F-4D97-AF65-F5344CB8AC3E}">
        <p14:creationId xmlns:p14="http://schemas.microsoft.com/office/powerpoint/2010/main" val="233479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ontent Placeholder 2"/>
          <p:cNvSpPr txBox="1">
            <a:spLocks/>
          </p:cNvSpPr>
          <p:nvPr/>
        </p:nvSpPr>
        <p:spPr>
          <a:xfrm>
            <a:off x="831850" y="1526374"/>
            <a:ext cx="6691580" cy="4907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Compared to a traditional DBMS, the blockchain has many drawbacks:</a:t>
            </a:r>
          </a:p>
        </p:txBody>
      </p:sp>
      <p:sp>
        <p:nvSpPr>
          <p:cNvPr id="71" name="Title 2"/>
          <p:cNvSpPr txBox="1">
            <a:spLocks/>
          </p:cNvSpPr>
          <p:nvPr/>
        </p:nvSpPr>
        <p:spPr>
          <a:xfrm>
            <a:off x="831850"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Blockchain vs DBMS</a:t>
            </a:r>
          </a:p>
        </p:txBody>
      </p:sp>
      <p:sp>
        <p:nvSpPr>
          <p:cNvPr id="103" name="Rounded Rectangle 102"/>
          <p:cNvSpPr/>
          <p:nvPr/>
        </p:nvSpPr>
        <p:spPr>
          <a:xfrm>
            <a:off x="831850" y="2030444"/>
            <a:ext cx="10885052" cy="3786136"/>
          </a:xfrm>
          <a:prstGeom prst="roundRect">
            <a:avLst>
              <a:gd name="adj" fmla="val 5561"/>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bg1"/>
              </a:solidFill>
              <a:latin typeface="Roboto" panose="02000000000000000000" pitchFamily="2" charset="0"/>
              <a:ea typeface="Roboto" panose="02000000000000000000" pitchFamily="2" charset="0"/>
            </a:endParaRPr>
          </a:p>
        </p:txBody>
      </p:sp>
      <p:grpSp>
        <p:nvGrpSpPr>
          <p:cNvPr id="3" name="Group 2">
            <a:extLst>
              <a:ext uri="{FF2B5EF4-FFF2-40B4-BE49-F238E27FC236}">
                <a16:creationId xmlns:a16="http://schemas.microsoft.com/office/drawing/2014/main" id="{253DC61E-F71E-E042-B92E-09910BABEE4B}"/>
              </a:ext>
            </a:extLst>
          </p:cNvPr>
          <p:cNvGrpSpPr/>
          <p:nvPr/>
        </p:nvGrpSpPr>
        <p:grpSpPr>
          <a:xfrm>
            <a:off x="1373510" y="2468962"/>
            <a:ext cx="2720245" cy="1057751"/>
            <a:chOff x="1373510" y="2462430"/>
            <a:chExt cx="2720245" cy="1057751"/>
          </a:xfrm>
        </p:grpSpPr>
        <p:grpSp>
          <p:nvGrpSpPr>
            <p:cNvPr id="8" name="Group 7"/>
            <p:cNvGrpSpPr/>
            <p:nvPr/>
          </p:nvGrpSpPr>
          <p:grpSpPr>
            <a:xfrm>
              <a:off x="1373510" y="2462430"/>
              <a:ext cx="2237542" cy="638174"/>
              <a:chOff x="6748352" y="2712738"/>
              <a:chExt cx="2237542" cy="638174"/>
            </a:xfrm>
          </p:grpSpPr>
          <p:sp>
            <p:nvSpPr>
              <p:cNvPr id="144" name="Content Placeholder 2"/>
              <p:cNvSpPr txBox="1">
                <a:spLocks/>
              </p:cNvSpPr>
              <p:nvPr/>
            </p:nvSpPr>
            <p:spPr>
              <a:xfrm>
                <a:off x="7564395" y="2723101"/>
                <a:ext cx="1421499" cy="298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Performance</a:t>
                </a:r>
              </a:p>
            </p:txBody>
          </p:sp>
          <p:sp>
            <p:nvSpPr>
              <p:cNvPr id="148" name="Овал 14">
                <a:extLst>
                  <a:ext uri="{FF2B5EF4-FFF2-40B4-BE49-F238E27FC236}">
                    <a16:creationId xmlns:a16="http://schemas.microsoft.com/office/drawing/2014/main" id="{DDE99195-71AF-424B-A083-8057CAB50916}"/>
                  </a:ext>
                </a:extLst>
              </p:cNvPr>
              <p:cNvSpPr/>
              <p:nvPr/>
            </p:nvSpPr>
            <p:spPr>
              <a:xfrm>
                <a:off x="6748352" y="2712738"/>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49" name="Picture 148">
                <a:extLst>
                  <a:ext uri="{FF2B5EF4-FFF2-40B4-BE49-F238E27FC236}">
                    <a16:creationId xmlns:a16="http://schemas.microsoft.com/office/drawing/2014/main" id="{4FA9D319-744A-498D-AD8E-43C11F90B03D}"/>
                  </a:ext>
                </a:extLst>
              </p:cNvPr>
              <p:cNvPicPr>
                <a:picLocks noChangeAspect="1"/>
              </p:cNvPicPr>
              <p:nvPr/>
            </p:nvPicPr>
            <p:blipFill>
              <a:blip r:embed="rId3"/>
              <a:stretch>
                <a:fillRect/>
              </a:stretch>
            </p:blipFill>
            <p:spPr>
              <a:xfrm>
                <a:off x="6861462" y="2847678"/>
                <a:ext cx="417870" cy="348226"/>
              </a:xfrm>
              <a:prstGeom prst="rect">
                <a:avLst/>
              </a:prstGeom>
            </p:spPr>
          </p:pic>
        </p:grpSp>
        <p:sp>
          <p:nvSpPr>
            <p:cNvPr id="2" name="TextBox 1">
              <a:extLst>
                <a:ext uri="{FF2B5EF4-FFF2-40B4-BE49-F238E27FC236}">
                  <a16:creationId xmlns:a16="http://schemas.microsoft.com/office/drawing/2014/main" id="{8AB15BAF-D269-FB45-B86E-F2D503BCE7E1}"/>
                </a:ext>
              </a:extLst>
            </p:cNvPr>
            <p:cNvSpPr txBox="1"/>
            <p:nvPr/>
          </p:nvSpPr>
          <p:spPr>
            <a:xfrm>
              <a:off x="2201580" y="2781517"/>
              <a:ext cx="1892175" cy="738664"/>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High Latency, low throughput</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grpSp>
        <p:nvGrpSpPr>
          <p:cNvPr id="14" name="Group 13">
            <a:extLst>
              <a:ext uri="{FF2B5EF4-FFF2-40B4-BE49-F238E27FC236}">
                <a16:creationId xmlns:a16="http://schemas.microsoft.com/office/drawing/2014/main" id="{EC6F8400-EA2F-6649-8DB2-819CF8B08DDF}"/>
              </a:ext>
            </a:extLst>
          </p:cNvPr>
          <p:cNvGrpSpPr/>
          <p:nvPr/>
        </p:nvGrpSpPr>
        <p:grpSpPr>
          <a:xfrm>
            <a:off x="4949059" y="2491083"/>
            <a:ext cx="2722302" cy="1038201"/>
            <a:chOff x="5249503" y="2472793"/>
            <a:chExt cx="2722302" cy="1038201"/>
          </a:xfrm>
        </p:grpSpPr>
        <p:grpSp>
          <p:nvGrpSpPr>
            <p:cNvPr id="10" name="Group 9"/>
            <p:cNvGrpSpPr/>
            <p:nvPr/>
          </p:nvGrpSpPr>
          <p:grpSpPr>
            <a:xfrm>
              <a:off x="5249503" y="2472793"/>
              <a:ext cx="2088867" cy="638174"/>
              <a:chOff x="6748352" y="3595045"/>
              <a:chExt cx="2088867" cy="638174"/>
            </a:xfrm>
          </p:grpSpPr>
          <p:sp>
            <p:nvSpPr>
              <p:cNvPr id="145" name="Content Placeholder 2"/>
              <p:cNvSpPr txBox="1">
                <a:spLocks/>
              </p:cNvSpPr>
              <p:nvPr/>
            </p:nvSpPr>
            <p:spPr>
              <a:xfrm>
                <a:off x="7578479" y="3615515"/>
                <a:ext cx="125874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Capacity</a:t>
                </a:r>
              </a:p>
            </p:txBody>
          </p:sp>
          <p:sp>
            <p:nvSpPr>
              <p:cNvPr id="150" name="Овал 14">
                <a:extLst>
                  <a:ext uri="{FF2B5EF4-FFF2-40B4-BE49-F238E27FC236}">
                    <a16:creationId xmlns:a16="http://schemas.microsoft.com/office/drawing/2014/main" id="{DDE99195-71AF-424B-A083-8057CAB50916}"/>
                  </a:ext>
                </a:extLst>
              </p:cNvPr>
              <p:cNvSpPr/>
              <p:nvPr/>
            </p:nvSpPr>
            <p:spPr>
              <a:xfrm>
                <a:off x="6748352" y="3595045"/>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51" name="Picture 150">
                <a:extLst>
                  <a:ext uri="{FF2B5EF4-FFF2-40B4-BE49-F238E27FC236}">
                    <a16:creationId xmlns:a16="http://schemas.microsoft.com/office/drawing/2014/main" id="{0E61EFF4-9A18-456B-81B4-60AA14FF582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20304" y="3758915"/>
                <a:ext cx="295826" cy="322260"/>
              </a:xfrm>
              <a:prstGeom prst="rect">
                <a:avLst/>
              </a:prstGeom>
            </p:spPr>
          </p:pic>
        </p:grpSp>
        <p:sp>
          <p:nvSpPr>
            <p:cNvPr id="52" name="TextBox 51">
              <a:extLst>
                <a:ext uri="{FF2B5EF4-FFF2-40B4-BE49-F238E27FC236}">
                  <a16:creationId xmlns:a16="http://schemas.microsoft.com/office/drawing/2014/main" id="{45A41481-3298-B842-8F80-6C345AD40D9D}"/>
                </a:ext>
              </a:extLst>
            </p:cNvPr>
            <p:cNvSpPr txBox="1"/>
            <p:nvPr/>
          </p:nvSpPr>
          <p:spPr>
            <a:xfrm>
              <a:off x="6079630" y="2772330"/>
              <a:ext cx="1892175" cy="738664"/>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Minimal data storage capacity</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grpSp>
        <p:nvGrpSpPr>
          <p:cNvPr id="15" name="Group 14">
            <a:extLst>
              <a:ext uri="{FF2B5EF4-FFF2-40B4-BE49-F238E27FC236}">
                <a16:creationId xmlns:a16="http://schemas.microsoft.com/office/drawing/2014/main" id="{E2A55D13-133A-F640-AD84-51DE4DFE3CF4}"/>
              </a:ext>
            </a:extLst>
          </p:cNvPr>
          <p:cNvGrpSpPr/>
          <p:nvPr/>
        </p:nvGrpSpPr>
        <p:grpSpPr>
          <a:xfrm>
            <a:off x="8643486" y="2525361"/>
            <a:ext cx="2546112" cy="1003003"/>
            <a:chOff x="8943930" y="2507071"/>
            <a:chExt cx="2546112" cy="1003003"/>
          </a:xfrm>
        </p:grpSpPr>
        <p:grpSp>
          <p:nvGrpSpPr>
            <p:cNvPr id="9" name="Group 8"/>
            <p:cNvGrpSpPr/>
            <p:nvPr/>
          </p:nvGrpSpPr>
          <p:grpSpPr>
            <a:xfrm>
              <a:off x="8943930" y="2507071"/>
              <a:ext cx="2096145" cy="626402"/>
              <a:chOff x="8984279" y="2712195"/>
              <a:chExt cx="2096145" cy="626402"/>
            </a:xfrm>
          </p:grpSpPr>
          <p:sp>
            <p:nvSpPr>
              <p:cNvPr id="146" name="Content Placeholder 2"/>
              <p:cNvSpPr txBox="1">
                <a:spLocks/>
              </p:cNvSpPr>
              <p:nvPr/>
            </p:nvSpPr>
            <p:spPr>
              <a:xfrm>
                <a:off x="9821684" y="2726779"/>
                <a:ext cx="125874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Structure</a:t>
                </a:r>
              </a:p>
            </p:txBody>
          </p:sp>
          <p:sp>
            <p:nvSpPr>
              <p:cNvPr id="154" name="Овал 14">
                <a:extLst>
                  <a:ext uri="{FF2B5EF4-FFF2-40B4-BE49-F238E27FC236}">
                    <a16:creationId xmlns:a16="http://schemas.microsoft.com/office/drawing/2014/main" id="{06CFD060-704A-D64D-945A-0454DA73BC7A}"/>
                  </a:ext>
                </a:extLst>
              </p:cNvPr>
              <p:cNvSpPr/>
              <p:nvPr/>
            </p:nvSpPr>
            <p:spPr>
              <a:xfrm>
                <a:off x="8984279" y="2712195"/>
                <a:ext cx="632208" cy="626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61" name="Picture 160">
                <a:extLst>
                  <a:ext uri="{FF2B5EF4-FFF2-40B4-BE49-F238E27FC236}">
                    <a16:creationId xmlns:a16="http://schemas.microsoft.com/office/drawing/2014/main" id="{CE54EF56-F435-4C1E-A89F-3D09C02828B5}"/>
                  </a:ext>
                </a:extLst>
              </p:cNvPr>
              <p:cNvPicPr>
                <a:picLocks noChangeAspect="1"/>
              </p:cNvPicPr>
              <p:nvPr/>
            </p:nvPicPr>
            <p:blipFill>
              <a:blip r:embed="rId5"/>
              <a:stretch>
                <a:fillRect/>
              </a:stretch>
            </p:blipFill>
            <p:spPr>
              <a:xfrm>
                <a:off x="9109094" y="2839543"/>
                <a:ext cx="382578" cy="382578"/>
              </a:xfrm>
              <a:prstGeom prst="rect">
                <a:avLst/>
              </a:prstGeom>
            </p:spPr>
          </p:pic>
        </p:grpSp>
        <p:sp>
          <p:nvSpPr>
            <p:cNvPr id="53" name="TextBox 52">
              <a:extLst>
                <a:ext uri="{FF2B5EF4-FFF2-40B4-BE49-F238E27FC236}">
                  <a16:creationId xmlns:a16="http://schemas.microsoft.com/office/drawing/2014/main" id="{5CDCB071-ECDD-0448-B8AB-212B3D068182}"/>
                </a:ext>
              </a:extLst>
            </p:cNvPr>
            <p:cNvSpPr txBox="1"/>
            <p:nvPr/>
          </p:nvSpPr>
          <p:spPr>
            <a:xfrm>
              <a:off x="9802997" y="2771410"/>
              <a:ext cx="1687045" cy="738664"/>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No Schema or data model</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grpSp>
        <p:nvGrpSpPr>
          <p:cNvPr id="16" name="Group 15">
            <a:extLst>
              <a:ext uri="{FF2B5EF4-FFF2-40B4-BE49-F238E27FC236}">
                <a16:creationId xmlns:a16="http://schemas.microsoft.com/office/drawing/2014/main" id="{E942B3E6-DA27-1741-92DF-1FB816305CF3}"/>
              </a:ext>
            </a:extLst>
          </p:cNvPr>
          <p:cNvGrpSpPr/>
          <p:nvPr/>
        </p:nvGrpSpPr>
        <p:grpSpPr>
          <a:xfrm>
            <a:off x="1373510" y="4130770"/>
            <a:ext cx="2505289" cy="1061771"/>
            <a:chOff x="1373510" y="4124238"/>
            <a:chExt cx="2505289" cy="1061771"/>
          </a:xfrm>
        </p:grpSpPr>
        <p:grpSp>
          <p:nvGrpSpPr>
            <p:cNvPr id="12" name="Group 11"/>
            <p:cNvGrpSpPr/>
            <p:nvPr/>
          </p:nvGrpSpPr>
          <p:grpSpPr>
            <a:xfrm>
              <a:off x="1373510" y="4124238"/>
              <a:ext cx="2084397" cy="626402"/>
              <a:chOff x="6748352" y="4477352"/>
              <a:chExt cx="2084397" cy="626402"/>
            </a:xfrm>
          </p:grpSpPr>
          <p:sp>
            <p:nvSpPr>
              <p:cNvPr id="156" name="Content Placeholder 2"/>
              <p:cNvSpPr txBox="1">
                <a:spLocks/>
              </p:cNvSpPr>
              <p:nvPr/>
            </p:nvSpPr>
            <p:spPr>
              <a:xfrm>
                <a:off x="7574009" y="4491436"/>
                <a:ext cx="125874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Privacy</a:t>
                </a:r>
              </a:p>
            </p:txBody>
          </p:sp>
          <p:grpSp>
            <p:nvGrpSpPr>
              <p:cNvPr id="157" name="Group 156"/>
              <p:cNvGrpSpPr/>
              <p:nvPr/>
            </p:nvGrpSpPr>
            <p:grpSpPr>
              <a:xfrm>
                <a:off x="6748352" y="4477352"/>
                <a:ext cx="632208" cy="626402"/>
                <a:chOff x="2216490" y="4762847"/>
                <a:chExt cx="632208" cy="626402"/>
              </a:xfrm>
              <a:solidFill>
                <a:schemeClr val="bg1"/>
              </a:solidFill>
            </p:grpSpPr>
            <p:sp>
              <p:nvSpPr>
                <p:cNvPr id="158" name="Овал 14">
                  <a:extLst>
                    <a:ext uri="{FF2B5EF4-FFF2-40B4-BE49-F238E27FC236}">
                      <a16:creationId xmlns:a16="http://schemas.microsoft.com/office/drawing/2014/main" id="{06CFD060-704A-D64D-945A-0454DA73BC7A}"/>
                    </a:ext>
                  </a:extLst>
                </p:cNvPr>
                <p:cNvSpPr/>
                <p:nvPr/>
              </p:nvSpPr>
              <p:spPr>
                <a:xfrm>
                  <a:off x="2216490" y="4762847"/>
                  <a:ext cx="632208" cy="626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59" name="Picture 158">
                  <a:extLst>
                    <a:ext uri="{FF2B5EF4-FFF2-40B4-BE49-F238E27FC236}">
                      <a16:creationId xmlns:a16="http://schemas.microsoft.com/office/drawing/2014/main" id="{9192E66D-A85F-480D-AEE4-266D2DF5F3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5717" y="4916171"/>
                  <a:ext cx="273754" cy="318754"/>
                </a:xfrm>
                <a:prstGeom prst="rect">
                  <a:avLst/>
                </a:prstGeom>
                <a:grpFill/>
              </p:spPr>
            </p:pic>
          </p:grpSp>
        </p:grpSp>
        <p:sp>
          <p:nvSpPr>
            <p:cNvPr id="54" name="TextBox 53">
              <a:extLst>
                <a:ext uri="{FF2B5EF4-FFF2-40B4-BE49-F238E27FC236}">
                  <a16:creationId xmlns:a16="http://schemas.microsoft.com/office/drawing/2014/main" id="{BC4F4228-EB8D-3341-908B-99692DB66AA8}"/>
                </a:ext>
              </a:extLst>
            </p:cNvPr>
            <p:cNvSpPr txBox="1"/>
            <p:nvPr/>
          </p:nvSpPr>
          <p:spPr>
            <a:xfrm>
              <a:off x="2191754" y="4447345"/>
              <a:ext cx="1687045" cy="738664"/>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Transactions are publicly visible</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grpSp>
        <p:nvGrpSpPr>
          <p:cNvPr id="17" name="Group 16">
            <a:extLst>
              <a:ext uri="{FF2B5EF4-FFF2-40B4-BE49-F238E27FC236}">
                <a16:creationId xmlns:a16="http://schemas.microsoft.com/office/drawing/2014/main" id="{932DB6A3-3F7B-E34A-BEEF-60A84DF82CBE}"/>
              </a:ext>
            </a:extLst>
          </p:cNvPr>
          <p:cNvGrpSpPr/>
          <p:nvPr/>
        </p:nvGrpSpPr>
        <p:grpSpPr>
          <a:xfrm>
            <a:off x="4949059" y="4283559"/>
            <a:ext cx="2675387" cy="1227644"/>
            <a:chOff x="5249503" y="4265269"/>
            <a:chExt cx="2675387" cy="1227644"/>
          </a:xfrm>
        </p:grpSpPr>
        <p:grpSp>
          <p:nvGrpSpPr>
            <p:cNvPr id="11" name="Group 10"/>
            <p:cNvGrpSpPr/>
            <p:nvPr/>
          </p:nvGrpSpPr>
          <p:grpSpPr>
            <a:xfrm>
              <a:off x="5249503" y="4265269"/>
              <a:ext cx="2391375" cy="638174"/>
              <a:chOff x="8984279" y="3595788"/>
              <a:chExt cx="2391375" cy="638174"/>
            </a:xfrm>
          </p:grpSpPr>
          <p:sp>
            <p:nvSpPr>
              <p:cNvPr id="147" name="Content Placeholder 2"/>
              <p:cNvSpPr txBox="1">
                <a:spLocks/>
              </p:cNvSpPr>
              <p:nvPr/>
            </p:nvSpPr>
            <p:spPr>
              <a:xfrm>
                <a:off x="9814406" y="3616258"/>
                <a:ext cx="1561248"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Cost</a:t>
                </a:r>
              </a:p>
            </p:txBody>
          </p:sp>
          <p:sp>
            <p:nvSpPr>
              <p:cNvPr id="152" name="Овал 14">
                <a:extLst>
                  <a:ext uri="{FF2B5EF4-FFF2-40B4-BE49-F238E27FC236}">
                    <a16:creationId xmlns:a16="http://schemas.microsoft.com/office/drawing/2014/main" id="{DDE99195-71AF-424B-A083-8057CAB50916}"/>
                  </a:ext>
                </a:extLst>
              </p:cNvPr>
              <p:cNvSpPr/>
              <p:nvPr/>
            </p:nvSpPr>
            <p:spPr>
              <a:xfrm>
                <a:off x="8984279" y="3595788"/>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60" name="Picture 159">
                <a:extLst>
                  <a:ext uri="{FF2B5EF4-FFF2-40B4-BE49-F238E27FC236}">
                    <a16:creationId xmlns:a16="http://schemas.microsoft.com/office/drawing/2014/main" id="{E6A99CE9-6150-4005-A3E5-0F2097EB7C76}"/>
                  </a:ext>
                </a:extLst>
              </p:cNvPr>
              <p:cNvPicPr>
                <a:picLocks noChangeAspect="1"/>
              </p:cNvPicPr>
              <p:nvPr/>
            </p:nvPicPr>
            <p:blipFill>
              <a:blip r:embed="rId7"/>
              <a:stretch>
                <a:fillRect/>
              </a:stretch>
            </p:blipFill>
            <p:spPr>
              <a:xfrm>
                <a:off x="9176567" y="3745753"/>
                <a:ext cx="273756" cy="344402"/>
              </a:xfrm>
              <a:prstGeom prst="rect">
                <a:avLst/>
              </a:prstGeom>
            </p:spPr>
          </p:pic>
        </p:grpSp>
        <p:sp>
          <p:nvSpPr>
            <p:cNvPr id="55" name="TextBox 54">
              <a:extLst>
                <a:ext uri="{FF2B5EF4-FFF2-40B4-BE49-F238E27FC236}">
                  <a16:creationId xmlns:a16="http://schemas.microsoft.com/office/drawing/2014/main" id="{B4965E65-DA47-7546-9116-EDCC9BE8514F}"/>
                </a:ext>
              </a:extLst>
            </p:cNvPr>
            <p:cNvSpPr txBox="1"/>
            <p:nvPr/>
          </p:nvSpPr>
          <p:spPr>
            <a:xfrm>
              <a:off x="6032715" y="4538806"/>
              <a:ext cx="1892175" cy="954107"/>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Each transaction has a significant cryptocurrency cost</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grpSp>
        <p:nvGrpSpPr>
          <p:cNvPr id="18" name="Group 17">
            <a:extLst>
              <a:ext uri="{FF2B5EF4-FFF2-40B4-BE49-F238E27FC236}">
                <a16:creationId xmlns:a16="http://schemas.microsoft.com/office/drawing/2014/main" id="{A19AA875-6908-2541-89AC-561F5524F6E7}"/>
              </a:ext>
            </a:extLst>
          </p:cNvPr>
          <p:cNvGrpSpPr/>
          <p:nvPr/>
        </p:nvGrpSpPr>
        <p:grpSpPr>
          <a:xfrm>
            <a:off x="8679578" y="4166582"/>
            <a:ext cx="2613264" cy="1006282"/>
            <a:chOff x="8980022" y="4166582"/>
            <a:chExt cx="2613264" cy="1006282"/>
          </a:xfrm>
        </p:grpSpPr>
        <p:grpSp>
          <p:nvGrpSpPr>
            <p:cNvPr id="13" name="Group 12">
              <a:extLst>
                <a:ext uri="{FF2B5EF4-FFF2-40B4-BE49-F238E27FC236}">
                  <a16:creationId xmlns:a16="http://schemas.microsoft.com/office/drawing/2014/main" id="{4E5A91F0-6BBF-BB4E-AD11-68492BD0C74B}"/>
                </a:ext>
              </a:extLst>
            </p:cNvPr>
            <p:cNvGrpSpPr/>
            <p:nvPr/>
          </p:nvGrpSpPr>
          <p:grpSpPr>
            <a:xfrm>
              <a:off x="8980022" y="4166582"/>
              <a:ext cx="2613264" cy="744447"/>
              <a:chOff x="9024226" y="4400819"/>
              <a:chExt cx="2736880" cy="744447"/>
            </a:xfrm>
          </p:grpSpPr>
          <p:grpSp>
            <p:nvGrpSpPr>
              <p:cNvPr id="47" name="Group 46">
                <a:extLst>
                  <a:ext uri="{FF2B5EF4-FFF2-40B4-BE49-F238E27FC236}">
                    <a16:creationId xmlns:a16="http://schemas.microsoft.com/office/drawing/2014/main" id="{70781EB3-7EC1-4D4C-8A70-546D971992A5}"/>
                  </a:ext>
                </a:extLst>
              </p:cNvPr>
              <p:cNvGrpSpPr/>
              <p:nvPr/>
            </p:nvGrpSpPr>
            <p:grpSpPr>
              <a:xfrm>
                <a:off x="9024226" y="4400819"/>
                <a:ext cx="2736880" cy="744447"/>
                <a:chOff x="8984279" y="3489515"/>
                <a:chExt cx="2736880" cy="744447"/>
              </a:xfrm>
            </p:grpSpPr>
            <p:sp>
              <p:nvSpPr>
                <p:cNvPr id="48" name="Content Placeholder 2">
                  <a:extLst>
                    <a:ext uri="{FF2B5EF4-FFF2-40B4-BE49-F238E27FC236}">
                      <a16:creationId xmlns:a16="http://schemas.microsoft.com/office/drawing/2014/main" id="{2AE8B3C0-0806-F641-9E87-23A95326F998}"/>
                    </a:ext>
                  </a:extLst>
                </p:cNvPr>
                <p:cNvSpPr txBox="1">
                  <a:spLocks/>
                </p:cNvSpPr>
                <p:nvPr/>
              </p:nvSpPr>
              <p:spPr>
                <a:xfrm>
                  <a:off x="9776517" y="3489515"/>
                  <a:ext cx="1944642" cy="365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Productivity</a:t>
                  </a:r>
                </a:p>
              </p:txBody>
            </p:sp>
            <p:sp>
              <p:nvSpPr>
                <p:cNvPr id="49" name="Овал 14">
                  <a:extLst>
                    <a:ext uri="{FF2B5EF4-FFF2-40B4-BE49-F238E27FC236}">
                      <a16:creationId xmlns:a16="http://schemas.microsoft.com/office/drawing/2014/main" id="{0510B937-2027-8D47-B750-9D61A6BA131F}"/>
                    </a:ext>
                  </a:extLst>
                </p:cNvPr>
                <p:cNvSpPr/>
                <p:nvPr/>
              </p:nvSpPr>
              <p:spPr>
                <a:xfrm>
                  <a:off x="8984279" y="3595788"/>
                  <a:ext cx="644091" cy="63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grpSp>
          <p:pic>
            <p:nvPicPr>
              <p:cNvPr id="51" name="Picture 50">
                <a:extLst>
                  <a:ext uri="{FF2B5EF4-FFF2-40B4-BE49-F238E27FC236}">
                    <a16:creationId xmlns:a16="http://schemas.microsoft.com/office/drawing/2014/main" id="{8940C6DC-C5CF-5144-8A8F-DC81941C40C5}"/>
                  </a:ext>
                </a:extLst>
              </p:cNvPr>
              <p:cNvPicPr>
                <a:picLocks noChangeAspect="1"/>
              </p:cNvPicPr>
              <p:nvPr/>
            </p:nvPicPr>
            <p:blipFill>
              <a:blip r:embed="rId8"/>
              <a:stretch>
                <a:fillRect/>
              </a:stretch>
            </p:blipFill>
            <p:spPr>
              <a:xfrm>
                <a:off x="9163347" y="4564378"/>
                <a:ext cx="365847" cy="494747"/>
              </a:xfrm>
              <a:prstGeom prst="rect">
                <a:avLst/>
              </a:prstGeom>
            </p:spPr>
          </p:pic>
        </p:grpSp>
        <p:sp>
          <p:nvSpPr>
            <p:cNvPr id="57" name="TextBox 56">
              <a:extLst>
                <a:ext uri="{FF2B5EF4-FFF2-40B4-BE49-F238E27FC236}">
                  <a16:creationId xmlns:a16="http://schemas.microsoft.com/office/drawing/2014/main" id="{5D12CC69-D04B-1F46-BD9C-E2F9DB691A3A}"/>
                </a:ext>
              </a:extLst>
            </p:cNvPr>
            <p:cNvSpPr txBox="1"/>
            <p:nvPr/>
          </p:nvSpPr>
          <p:spPr>
            <a:xfrm>
              <a:off x="9802997" y="4434200"/>
              <a:ext cx="1687045" cy="738664"/>
            </a:xfrm>
            <a:prstGeom prst="rect">
              <a:avLst/>
            </a:prstGeom>
            <a:noFill/>
          </p:spPr>
          <p:txBody>
            <a:bodyPr wrap="square" rtlCol="0">
              <a:spAutoFit/>
            </a:bodyPr>
            <a:lstStyle/>
            <a:p>
              <a:r>
                <a:rPr lang="en-AU" sz="1400" dirty="0">
                  <a:solidFill>
                    <a:schemeClr val="bg1"/>
                  </a:solidFill>
                  <a:latin typeface="Roboto" panose="02000000000000000000" pitchFamily="2" charset="0"/>
                  <a:ea typeface="Roboto" panose="02000000000000000000" pitchFamily="2" charset="0"/>
                </a:rPr>
                <a:t>APIs are complex and unfamiliar</a:t>
              </a:r>
              <a:endParaRPr lang="en-US" sz="1400" dirty="0">
                <a:solidFill>
                  <a:schemeClr val="bg1"/>
                </a:solidFill>
                <a:latin typeface="Roboto" panose="02000000000000000000" pitchFamily="2" charset="0"/>
                <a:ea typeface="Roboto" panose="02000000000000000000" pitchFamily="2" charset="0"/>
              </a:endParaRPr>
            </a:p>
            <a:p>
              <a:endParaRPr lang="en-US" sz="1400" dirty="0"/>
            </a:p>
          </p:txBody>
        </p:sp>
      </p:grpSp>
    </p:spTree>
    <p:extLst>
      <p:ext uri="{BB962C8B-B14F-4D97-AF65-F5344CB8AC3E}">
        <p14:creationId xmlns:p14="http://schemas.microsoft.com/office/powerpoint/2010/main" val="170064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500"/>
                                        <p:tgtEl>
                                          <p:spTgt spid="10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0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олилиния 24"/>
          <p:cNvSpPr/>
          <p:nvPr/>
        </p:nvSpPr>
        <p:spPr>
          <a:xfrm>
            <a:off x="-1" y="0"/>
            <a:ext cx="9028253" cy="6874454"/>
          </a:xfrm>
          <a:custGeom>
            <a:avLst/>
            <a:gdLst>
              <a:gd name="connsiteX0" fmla="*/ 0 w 18015370"/>
              <a:gd name="connsiteY0" fmla="*/ 0 h 13717587"/>
              <a:gd name="connsiteX1" fmla="*/ 7465573 w 18015370"/>
              <a:gd name="connsiteY1" fmla="*/ 0 h 13717587"/>
              <a:gd name="connsiteX2" fmla="*/ 15954192 w 18015370"/>
              <a:gd name="connsiteY2" fmla="*/ 8154389 h 13717587"/>
              <a:gd name="connsiteX3" fmla="*/ 18015370 w 18015370"/>
              <a:gd name="connsiteY3" fmla="*/ 12934585 h 13717587"/>
              <a:gd name="connsiteX4" fmla="*/ 17983162 w 18015370"/>
              <a:gd name="connsiteY4" fmla="*/ 13582567 h 13717587"/>
              <a:gd name="connsiteX5" fmla="*/ 17966310 w 18015370"/>
              <a:gd name="connsiteY5" fmla="*/ 13717587 h 13717587"/>
              <a:gd name="connsiteX6" fmla="*/ 0 w 18015370"/>
              <a:gd name="connsiteY6" fmla="*/ 13717587 h 137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5370" h="13717587">
                <a:moveTo>
                  <a:pt x="0" y="0"/>
                </a:moveTo>
                <a:lnTo>
                  <a:pt x="7465573" y="0"/>
                </a:lnTo>
                <a:lnTo>
                  <a:pt x="15954192" y="8154389"/>
                </a:lnTo>
                <a:cubicBezTo>
                  <a:pt x="17328306" y="9474405"/>
                  <a:pt x="18015370" y="11204491"/>
                  <a:pt x="18015370" y="12934585"/>
                </a:cubicBezTo>
                <a:cubicBezTo>
                  <a:pt x="18015370" y="13150845"/>
                  <a:pt x="18004634" y="13367107"/>
                  <a:pt x="17983162" y="13582567"/>
                </a:cubicBezTo>
                <a:lnTo>
                  <a:pt x="17966310" y="13717587"/>
                </a:lnTo>
                <a:lnTo>
                  <a:pt x="0" y="13717587"/>
                </a:ln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RU"/>
          </a:p>
        </p:txBody>
      </p:sp>
      <p:sp>
        <p:nvSpPr>
          <p:cNvPr id="13" name="Title 12"/>
          <p:cNvSpPr txBox="1">
            <a:spLocks/>
          </p:cNvSpPr>
          <p:nvPr/>
        </p:nvSpPr>
        <p:spPr>
          <a:xfrm>
            <a:off x="931983" y="3026228"/>
            <a:ext cx="3689253" cy="805543"/>
          </a:xfrm>
          <a:prstGeom prst="rect">
            <a:avLst/>
          </a:prstGeom>
        </p:spPr>
        <p:txBody>
          <a:bodyP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dirty="0"/>
              <a:t>The economics</a:t>
            </a:r>
            <a:br>
              <a:rPr lang="en-US" dirty="0"/>
            </a:br>
            <a:r>
              <a:rPr lang="en-US" dirty="0"/>
              <a:t>are ruinous</a:t>
            </a:r>
          </a:p>
        </p:txBody>
      </p:sp>
      <p:graphicFrame>
        <p:nvGraphicFramePr>
          <p:cNvPr id="14" name="Chart 13">
            <a:extLst>
              <a:ext uri="{FF2B5EF4-FFF2-40B4-BE49-F238E27FC236}">
                <a16:creationId xmlns:a16="http://schemas.microsoft.com/office/drawing/2014/main" id="{06467B41-3A80-0A45-A9B1-896F1E0BF346}"/>
              </a:ext>
            </a:extLst>
          </p:cNvPr>
          <p:cNvGraphicFramePr>
            <a:graphicFrameLocks/>
          </p:cNvGraphicFramePr>
          <p:nvPr>
            <p:extLst>
              <p:ext uri="{D42A27DB-BD31-4B8C-83A1-F6EECF244321}">
                <p14:modId xmlns:p14="http://schemas.microsoft.com/office/powerpoint/2010/main" val="1398551574"/>
              </p:ext>
            </p:extLst>
          </p:nvPr>
        </p:nvGraphicFramePr>
        <p:xfrm>
          <a:off x="4160492" y="1201420"/>
          <a:ext cx="7343336" cy="44551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678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557B"/>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alphaModFix amt="5000"/>
            <a:extLst>
              <a:ext uri="{28A0092B-C50C-407E-A947-70E740481C1C}">
                <a14:useLocalDpi xmlns:a14="http://schemas.microsoft.com/office/drawing/2010/main"/>
              </a:ext>
            </a:extLst>
          </a:blip>
          <a:stretch>
            <a:fillRect/>
          </a:stretch>
        </p:blipFill>
        <p:spPr>
          <a:xfrm>
            <a:off x="6482858" y="-359"/>
            <a:ext cx="5709142" cy="6858000"/>
          </a:xfrm>
          <a:prstGeom prst="rect">
            <a:avLst/>
          </a:prstGeom>
        </p:spPr>
      </p:pic>
      <p:sp>
        <p:nvSpPr>
          <p:cNvPr id="16" name="Title 1"/>
          <p:cNvSpPr txBox="1">
            <a:spLocks/>
          </p:cNvSpPr>
          <p:nvPr/>
        </p:nvSpPr>
        <p:spPr>
          <a:xfrm>
            <a:off x="944884" y="775438"/>
            <a:ext cx="4928179" cy="804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Roboto" charset="0"/>
                <a:ea typeface="Roboto" charset="0"/>
                <a:cs typeface="Roboto" charset="0"/>
              </a:rPr>
              <a:t>This is the dilemma:</a:t>
            </a:r>
          </a:p>
        </p:txBody>
      </p:sp>
      <p:pic>
        <p:nvPicPr>
          <p:cNvPr id="32" name="Picture 31">
            <a:extLst>
              <a:ext uri="{FF2B5EF4-FFF2-40B4-BE49-F238E27FC236}">
                <a16:creationId xmlns:a16="http://schemas.microsoft.com/office/drawing/2014/main" id="{F45BAD64-F63E-0549-84F4-E90769BF1A6A}"/>
              </a:ext>
            </a:extLst>
          </p:cNvPr>
          <p:cNvPicPr>
            <a:picLocks noChangeAspect="1"/>
          </p:cNvPicPr>
          <p:nvPr/>
        </p:nvPicPr>
        <p:blipFill>
          <a:blip r:embed="rId3"/>
          <a:stretch>
            <a:fillRect/>
          </a:stretch>
        </p:blipFill>
        <p:spPr>
          <a:xfrm>
            <a:off x="561881" y="5278410"/>
            <a:ext cx="3898640" cy="494564"/>
          </a:xfrm>
          <a:prstGeom prst="rect">
            <a:avLst/>
          </a:prstGeom>
        </p:spPr>
      </p:pic>
      <p:pic>
        <p:nvPicPr>
          <p:cNvPr id="33" name="Picture 32">
            <a:extLst>
              <a:ext uri="{FF2B5EF4-FFF2-40B4-BE49-F238E27FC236}">
                <a16:creationId xmlns:a16="http://schemas.microsoft.com/office/drawing/2014/main" id="{7CBEC5B8-DF9F-3747-8A72-26391B08416B}"/>
              </a:ext>
            </a:extLst>
          </p:cNvPr>
          <p:cNvPicPr>
            <a:picLocks noChangeAspect="1"/>
          </p:cNvPicPr>
          <p:nvPr/>
        </p:nvPicPr>
        <p:blipFill>
          <a:blip r:embed="rId4"/>
          <a:stretch>
            <a:fillRect/>
          </a:stretch>
        </p:blipFill>
        <p:spPr>
          <a:xfrm>
            <a:off x="5992318" y="714532"/>
            <a:ext cx="4804268" cy="397451"/>
          </a:xfrm>
          <a:prstGeom prst="rect">
            <a:avLst/>
          </a:prstGeom>
        </p:spPr>
      </p:pic>
      <p:pic>
        <p:nvPicPr>
          <p:cNvPr id="34" name="Picture 33">
            <a:extLst>
              <a:ext uri="{FF2B5EF4-FFF2-40B4-BE49-F238E27FC236}">
                <a16:creationId xmlns:a16="http://schemas.microsoft.com/office/drawing/2014/main" id="{D5B89DD1-A320-A74F-A114-0B852496687E}"/>
              </a:ext>
            </a:extLst>
          </p:cNvPr>
          <p:cNvPicPr>
            <a:picLocks noChangeAspect="1"/>
          </p:cNvPicPr>
          <p:nvPr/>
        </p:nvPicPr>
        <p:blipFill>
          <a:blip r:embed="rId5"/>
          <a:stretch>
            <a:fillRect/>
          </a:stretch>
        </p:blipFill>
        <p:spPr>
          <a:xfrm>
            <a:off x="5992318" y="1368151"/>
            <a:ext cx="3078331" cy="544339"/>
          </a:xfrm>
          <a:prstGeom prst="rect">
            <a:avLst/>
          </a:prstGeom>
        </p:spPr>
      </p:pic>
      <p:pic>
        <p:nvPicPr>
          <p:cNvPr id="35" name="Picture 34">
            <a:extLst>
              <a:ext uri="{FF2B5EF4-FFF2-40B4-BE49-F238E27FC236}">
                <a16:creationId xmlns:a16="http://schemas.microsoft.com/office/drawing/2014/main" id="{BD0A1AB5-5BF6-BF4F-A04C-2034BE574177}"/>
              </a:ext>
            </a:extLst>
          </p:cNvPr>
          <p:cNvPicPr>
            <a:picLocks noChangeAspect="1"/>
          </p:cNvPicPr>
          <p:nvPr/>
        </p:nvPicPr>
        <p:blipFill>
          <a:blip r:embed="rId6"/>
          <a:stretch>
            <a:fillRect/>
          </a:stretch>
        </p:blipFill>
        <p:spPr>
          <a:xfrm>
            <a:off x="4644043" y="5312605"/>
            <a:ext cx="7270062" cy="548201"/>
          </a:xfrm>
          <a:prstGeom prst="rect">
            <a:avLst/>
          </a:prstGeom>
        </p:spPr>
      </p:pic>
      <p:pic>
        <p:nvPicPr>
          <p:cNvPr id="36" name="Picture 35">
            <a:extLst>
              <a:ext uri="{FF2B5EF4-FFF2-40B4-BE49-F238E27FC236}">
                <a16:creationId xmlns:a16="http://schemas.microsoft.com/office/drawing/2014/main" id="{CA3580AF-9166-AF4A-B5CB-911BB7ADABA0}"/>
              </a:ext>
            </a:extLst>
          </p:cNvPr>
          <p:cNvPicPr>
            <a:picLocks noChangeAspect="1"/>
          </p:cNvPicPr>
          <p:nvPr/>
        </p:nvPicPr>
        <p:blipFill>
          <a:blip r:embed="rId7"/>
          <a:stretch>
            <a:fillRect/>
          </a:stretch>
        </p:blipFill>
        <p:spPr>
          <a:xfrm>
            <a:off x="5992318" y="2173288"/>
            <a:ext cx="5986472" cy="631879"/>
          </a:xfrm>
          <a:prstGeom prst="rect">
            <a:avLst/>
          </a:prstGeom>
        </p:spPr>
      </p:pic>
      <p:pic>
        <p:nvPicPr>
          <p:cNvPr id="37" name="Picture 36">
            <a:extLst>
              <a:ext uri="{FF2B5EF4-FFF2-40B4-BE49-F238E27FC236}">
                <a16:creationId xmlns:a16="http://schemas.microsoft.com/office/drawing/2014/main" id="{EA36E6DA-F8FD-C644-AF54-C67ADE6CCAEC}"/>
              </a:ext>
            </a:extLst>
          </p:cNvPr>
          <p:cNvPicPr>
            <a:picLocks noChangeAspect="1"/>
          </p:cNvPicPr>
          <p:nvPr/>
        </p:nvPicPr>
        <p:blipFill>
          <a:blip r:embed="rId8"/>
          <a:stretch>
            <a:fillRect/>
          </a:stretch>
        </p:blipFill>
        <p:spPr>
          <a:xfrm>
            <a:off x="5992318" y="4052116"/>
            <a:ext cx="4265716" cy="424642"/>
          </a:xfrm>
          <a:prstGeom prst="rect">
            <a:avLst/>
          </a:prstGeom>
        </p:spPr>
      </p:pic>
      <p:pic>
        <p:nvPicPr>
          <p:cNvPr id="38" name="Picture 37">
            <a:extLst>
              <a:ext uri="{FF2B5EF4-FFF2-40B4-BE49-F238E27FC236}">
                <a16:creationId xmlns:a16="http://schemas.microsoft.com/office/drawing/2014/main" id="{43863936-D474-DD4C-B75D-3D78B70463D1}"/>
              </a:ext>
            </a:extLst>
          </p:cNvPr>
          <p:cNvPicPr>
            <a:picLocks noChangeAspect="1"/>
          </p:cNvPicPr>
          <p:nvPr/>
        </p:nvPicPr>
        <p:blipFill>
          <a:blip r:embed="rId9"/>
          <a:stretch>
            <a:fillRect/>
          </a:stretch>
        </p:blipFill>
        <p:spPr>
          <a:xfrm>
            <a:off x="5829286" y="4748232"/>
            <a:ext cx="5624944" cy="315645"/>
          </a:xfrm>
          <a:prstGeom prst="rect">
            <a:avLst/>
          </a:prstGeom>
        </p:spPr>
      </p:pic>
      <p:pic>
        <p:nvPicPr>
          <p:cNvPr id="39" name="Picture 38">
            <a:extLst>
              <a:ext uri="{FF2B5EF4-FFF2-40B4-BE49-F238E27FC236}">
                <a16:creationId xmlns:a16="http://schemas.microsoft.com/office/drawing/2014/main" id="{4982B169-5067-B94D-B62D-687F172F5883}"/>
              </a:ext>
            </a:extLst>
          </p:cNvPr>
          <p:cNvPicPr>
            <a:picLocks noChangeAspect="1"/>
          </p:cNvPicPr>
          <p:nvPr/>
        </p:nvPicPr>
        <p:blipFill>
          <a:blip r:embed="rId10"/>
          <a:stretch>
            <a:fillRect/>
          </a:stretch>
        </p:blipFill>
        <p:spPr>
          <a:xfrm>
            <a:off x="561881" y="3523583"/>
            <a:ext cx="3766989" cy="558740"/>
          </a:xfrm>
          <a:prstGeom prst="rect">
            <a:avLst/>
          </a:prstGeom>
        </p:spPr>
      </p:pic>
      <p:pic>
        <p:nvPicPr>
          <p:cNvPr id="40" name="Picture 39">
            <a:extLst>
              <a:ext uri="{FF2B5EF4-FFF2-40B4-BE49-F238E27FC236}">
                <a16:creationId xmlns:a16="http://schemas.microsoft.com/office/drawing/2014/main" id="{9D95AA9F-7691-244C-9FF8-B4CC1B888D88}"/>
              </a:ext>
            </a:extLst>
          </p:cNvPr>
          <p:cNvPicPr>
            <a:picLocks noChangeAspect="1"/>
          </p:cNvPicPr>
          <p:nvPr/>
        </p:nvPicPr>
        <p:blipFill>
          <a:blip r:embed="rId11"/>
          <a:stretch>
            <a:fillRect/>
          </a:stretch>
        </p:blipFill>
        <p:spPr>
          <a:xfrm>
            <a:off x="566137" y="4434408"/>
            <a:ext cx="4077906" cy="588661"/>
          </a:xfrm>
          <a:prstGeom prst="rect">
            <a:avLst/>
          </a:prstGeom>
        </p:spPr>
      </p:pic>
      <p:pic>
        <p:nvPicPr>
          <p:cNvPr id="41" name="Picture 40">
            <a:extLst>
              <a:ext uri="{FF2B5EF4-FFF2-40B4-BE49-F238E27FC236}">
                <a16:creationId xmlns:a16="http://schemas.microsoft.com/office/drawing/2014/main" id="{C8578FCD-BDA6-8346-ACE7-1EAF7400FF49}"/>
              </a:ext>
            </a:extLst>
          </p:cNvPr>
          <p:cNvPicPr>
            <a:picLocks noChangeAspect="1"/>
          </p:cNvPicPr>
          <p:nvPr/>
        </p:nvPicPr>
        <p:blipFill>
          <a:blip r:embed="rId12"/>
          <a:stretch>
            <a:fillRect/>
          </a:stretch>
        </p:blipFill>
        <p:spPr>
          <a:xfrm>
            <a:off x="5992318" y="3050451"/>
            <a:ext cx="5064204" cy="756381"/>
          </a:xfrm>
          <a:prstGeom prst="rect">
            <a:avLst/>
          </a:prstGeom>
        </p:spPr>
      </p:pic>
      <p:sp>
        <p:nvSpPr>
          <p:cNvPr id="15" name="Text Placeholder 2">
            <a:extLst>
              <a:ext uri="{FF2B5EF4-FFF2-40B4-BE49-F238E27FC236}">
                <a16:creationId xmlns:a16="http://schemas.microsoft.com/office/drawing/2014/main" id="{C0617C73-A871-584A-A07A-24124C17A739}"/>
              </a:ext>
            </a:extLst>
          </p:cNvPr>
          <p:cNvSpPr txBox="1">
            <a:spLocks/>
          </p:cNvSpPr>
          <p:nvPr/>
        </p:nvSpPr>
        <p:spPr>
          <a:xfrm>
            <a:off x="944884" y="1579590"/>
            <a:ext cx="3992876" cy="12724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 lvl="0" indent="-6350">
              <a:lnSpc>
                <a:spcPct val="100000"/>
              </a:lnSpc>
              <a:spcBef>
                <a:spcPts val="0"/>
              </a:spcBef>
              <a:buNone/>
            </a:pPr>
            <a:r>
              <a:rPr lang="en-US" sz="1600" dirty="0"/>
              <a:t>Use a database and sacrifice immutability and tamper detection</a:t>
            </a:r>
          </a:p>
          <a:p>
            <a:pPr marL="285750" lvl="0" indent="-285750" algn="ctr">
              <a:lnSpc>
                <a:spcPct val="100000"/>
              </a:lnSpc>
              <a:spcBef>
                <a:spcPts val="0"/>
              </a:spcBef>
              <a:buNone/>
            </a:pPr>
            <a:r>
              <a:rPr lang="en-US" sz="1600" b="1" dirty="0"/>
              <a:t>OR</a:t>
            </a:r>
          </a:p>
          <a:p>
            <a:pPr marL="6350" lvl="0" indent="-6350">
              <a:lnSpc>
                <a:spcPct val="100000"/>
              </a:lnSpc>
              <a:spcBef>
                <a:spcPts val="0"/>
              </a:spcBef>
              <a:buNone/>
            </a:pPr>
            <a:r>
              <a:rPr lang="en-US" sz="1600" dirty="0"/>
              <a:t>Use the blockchain and sacrifice performance and economics</a:t>
            </a:r>
          </a:p>
        </p:txBody>
      </p:sp>
    </p:spTree>
    <p:extLst>
      <p:ext uri="{BB962C8B-B14F-4D97-AF65-F5344CB8AC3E}">
        <p14:creationId xmlns:p14="http://schemas.microsoft.com/office/powerpoint/2010/main" val="151300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100"/>
                                  </p:stCondLst>
                                  <p:childTnLst>
                                    <p:set>
                                      <p:cBhvr>
                                        <p:cTn id="24" dur="1" fill="hold">
                                          <p:stCondLst>
                                            <p:cond delay="0"/>
                                          </p:stCondLst>
                                        </p:cTn>
                                        <p:tgtEl>
                                          <p:spTgt spid="40"/>
                                        </p:tgtEl>
                                        <p:attrNameLst>
                                          <p:attrName>style.visibility</p:attrName>
                                        </p:attrNameLst>
                                      </p:cBhvr>
                                      <p:to>
                                        <p:strVal val="visible"/>
                                      </p:to>
                                    </p:set>
                                  </p:childTnLst>
                                </p:cTn>
                              </p:par>
                            </p:childTnLst>
                          </p:cTn>
                        </p:par>
                        <p:par>
                          <p:cTn id="25" fill="hold">
                            <p:stCondLst>
                              <p:cond delay="100"/>
                            </p:stCondLst>
                            <p:childTnLst>
                              <p:par>
                                <p:cTn id="26" presetID="1" presetClass="entr" presetSubtype="0" fill="hold" nodeType="afterEffect">
                                  <p:stCondLst>
                                    <p:cond delay="100"/>
                                  </p:stCondLst>
                                  <p:childTnLst>
                                    <p:set>
                                      <p:cBhvr>
                                        <p:cTn id="27" dur="1" fill="hold">
                                          <p:stCondLst>
                                            <p:cond delay="0"/>
                                          </p:stCondLst>
                                        </p:cTn>
                                        <p:tgtEl>
                                          <p:spTgt spid="32"/>
                                        </p:tgtEl>
                                        <p:attrNameLst>
                                          <p:attrName>style.visibility</p:attrName>
                                        </p:attrNameLst>
                                      </p:cBhvr>
                                      <p:to>
                                        <p:strVal val="visible"/>
                                      </p:to>
                                    </p:set>
                                  </p:childTnLst>
                                </p:cTn>
                              </p:par>
                            </p:childTnLst>
                          </p:cTn>
                        </p:par>
                        <p:par>
                          <p:cTn id="28" fill="hold">
                            <p:stCondLst>
                              <p:cond delay="200"/>
                            </p:stCondLst>
                            <p:childTnLst>
                              <p:par>
                                <p:cTn id="29" presetID="1" presetClass="entr" presetSubtype="0" fill="hold" nodeType="afterEffect">
                                  <p:stCondLst>
                                    <p:cond delay="100"/>
                                  </p:stCondLst>
                                  <p:childTnLst>
                                    <p:set>
                                      <p:cBhvr>
                                        <p:cTn id="30" dur="1" fill="hold">
                                          <p:stCondLst>
                                            <p:cond delay="0"/>
                                          </p:stCondLst>
                                        </p:cTn>
                                        <p:tgtEl>
                                          <p:spTgt spid="35"/>
                                        </p:tgtEl>
                                        <p:attrNameLst>
                                          <p:attrName>style.visibility</p:attrName>
                                        </p:attrNameLst>
                                      </p:cBhvr>
                                      <p:to>
                                        <p:strVal val="visible"/>
                                      </p:to>
                                    </p:set>
                                  </p:childTnLst>
                                </p:cTn>
                              </p:par>
                            </p:childTnLst>
                          </p:cTn>
                        </p:par>
                        <p:par>
                          <p:cTn id="31" fill="hold">
                            <p:stCondLst>
                              <p:cond delay="300"/>
                            </p:stCondLst>
                            <p:childTnLst>
                              <p:par>
                                <p:cTn id="32" presetID="1" presetClass="entr" presetSubtype="0" fill="hold" nodeType="afterEffect">
                                  <p:stCondLst>
                                    <p:cond delay="100"/>
                                  </p:stCondLst>
                                  <p:childTnLst>
                                    <p:set>
                                      <p:cBhvr>
                                        <p:cTn id="33" dur="1" fill="hold">
                                          <p:stCondLst>
                                            <p:cond delay="0"/>
                                          </p:stCondLst>
                                        </p:cTn>
                                        <p:tgtEl>
                                          <p:spTgt spid="33"/>
                                        </p:tgtEl>
                                        <p:attrNameLst>
                                          <p:attrName>style.visibility</p:attrName>
                                        </p:attrNameLst>
                                      </p:cBhvr>
                                      <p:to>
                                        <p:strVal val="visible"/>
                                      </p:to>
                                    </p:set>
                                  </p:childTnLst>
                                </p:cTn>
                              </p:par>
                            </p:childTnLst>
                          </p:cTn>
                        </p:par>
                        <p:par>
                          <p:cTn id="34" fill="hold">
                            <p:stCondLst>
                              <p:cond delay="400"/>
                            </p:stCondLst>
                            <p:childTnLst>
                              <p:par>
                                <p:cTn id="35" presetID="1" presetClass="entr" presetSubtype="0" fill="hold" nodeType="afterEffect">
                                  <p:stCondLst>
                                    <p:cond delay="100"/>
                                  </p:stCondLst>
                                  <p:childTnLst>
                                    <p:set>
                                      <p:cBhvr>
                                        <p:cTn id="36" dur="1" fill="hold">
                                          <p:stCondLst>
                                            <p:cond delay="0"/>
                                          </p:stCondLst>
                                        </p:cTn>
                                        <p:tgtEl>
                                          <p:spTgt spid="34"/>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nodeType="afterEffect">
                                  <p:stCondLst>
                                    <p:cond delay="100"/>
                                  </p:stCondLst>
                                  <p:childTnLst>
                                    <p:set>
                                      <p:cBhvr>
                                        <p:cTn id="39" dur="1" fill="hold">
                                          <p:stCondLst>
                                            <p:cond delay="0"/>
                                          </p:stCondLst>
                                        </p:cTn>
                                        <p:tgtEl>
                                          <p:spTgt spid="36"/>
                                        </p:tgtEl>
                                        <p:attrNameLst>
                                          <p:attrName>style.visibility</p:attrName>
                                        </p:attrNameLst>
                                      </p:cBhvr>
                                      <p:to>
                                        <p:strVal val="visible"/>
                                      </p:to>
                                    </p:set>
                                  </p:childTnLst>
                                </p:cTn>
                              </p:par>
                            </p:childTnLst>
                          </p:cTn>
                        </p:par>
                        <p:par>
                          <p:cTn id="40" fill="hold">
                            <p:stCondLst>
                              <p:cond delay="600"/>
                            </p:stCondLst>
                            <p:childTnLst>
                              <p:par>
                                <p:cTn id="41" presetID="1" presetClass="entr" presetSubtype="0" fill="hold" nodeType="afterEffect">
                                  <p:stCondLst>
                                    <p:cond delay="100"/>
                                  </p:stCondLst>
                                  <p:childTnLst>
                                    <p:set>
                                      <p:cBhvr>
                                        <p:cTn id="42" dur="1" fill="hold">
                                          <p:stCondLst>
                                            <p:cond delay="0"/>
                                          </p:stCondLst>
                                        </p:cTn>
                                        <p:tgtEl>
                                          <p:spTgt spid="41"/>
                                        </p:tgtEl>
                                        <p:attrNameLst>
                                          <p:attrName>style.visibility</p:attrName>
                                        </p:attrNameLst>
                                      </p:cBhvr>
                                      <p:to>
                                        <p:strVal val="visible"/>
                                      </p:to>
                                    </p:set>
                                  </p:childTnLst>
                                </p:cTn>
                              </p:par>
                            </p:childTnLst>
                          </p:cTn>
                        </p:par>
                        <p:par>
                          <p:cTn id="43" fill="hold">
                            <p:stCondLst>
                              <p:cond delay="700"/>
                            </p:stCondLst>
                            <p:childTnLst>
                              <p:par>
                                <p:cTn id="44" presetID="1" presetClass="entr" presetSubtype="0" fill="hold" nodeType="afterEffect">
                                  <p:stCondLst>
                                    <p:cond delay="100"/>
                                  </p:stCondLst>
                                  <p:childTnLst>
                                    <p:set>
                                      <p:cBhvr>
                                        <p:cTn id="45" dur="1" fill="hold">
                                          <p:stCondLst>
                                            <p:cond delay="0"/>
                                          </p:stCondLst>
                                        </p:cTn>
                                        <p:tgtEl>
                                          <p:spTgt spid="37"/>
                                        </p:tgtEl>
                                        <p:attrNameLst>
                                          <p:attrName>style.visibility</p:attrName>
                                        </p:attrNameLst>
                                      </p:cBhvr>
                                      <p:to>
                                        <p:strVal val="visible"/>
                                      </p:to>
                                    </p:set>
                                  </p:childTnLst>
                                </p:cTn>
                              </p:par>
                            </p:childTnLst>
                          </p:cTn>
                        </p:par>
                        <p:par>
                          <p:cTn id="46" fill="hold">
                            <p:stCondLst>
                              <p:cond delay="800"/>
                            </p:stCondLst>
                            <p:childTnLst>
                              <p:par>
                                <p:cTn id="47" presetID="1" presetClass="entr" presetSubtype="0" fill="hold" nodeType="afterEffect">
                                  <p:stCondLst>
                                    <p:cond delay="10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831850" y="1954840"/>
            <a:ext cx="3634481" cy="49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A fully functional database service:</a:t>
            </a:r>
          </a:p>
        </p:txBody>
      </p:sp>
      <p:sp>
        <p:nvSpPr>
          <p:cNvPr id="9" name="Content Placeholder 2"/>
          <p:cNvSpPr txBox="1">
            <a:spLocks/>
          </p:cNvSpPr>
          <p:nvPr/>
        </p:nvSpPr>
        <p:spPr>
          <a:xfrm>
            <a:off x="5402756" y="1964502"/>
            <a:ext cx="2691071" cy="49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Blockchain integration:</a:t>
            </a:r>
          </a:p>
        </p:txBody>
      </p:sp>
      <p:sp>
        <p:nvSpPr>
          <p:cNvPr id="13" name="Title 2"/>
          <p:cNvSpPr txBox="1">
            <a:spLocks/>
          </p:cNvSpPr>
          <p:nvPr/>
        </p:nvSpPr>
        <p:spPr>
          <a:xfrm>
            <a:off x="831849" y="466344"/>
            <a:ext cx="6034463"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ProvenDB bridges the gap</a:t>
            </a:r>
          </a:p>
        </p:txBody>
      </p:sp>
      <p:grpSp>
        <p:nvGrpSpPr>
          <p:cNvPr id="2" name="Group 1"/>
          <p:cNvGrpSpPr/>
          <p:nvPr/>
        </p:nvGrpSpPr>
        <p:grpSpPr>
          <a:xfrm>
            <a:off x="880715" y="2517158"/>
            <a:ext cx="3217460" cy="545147"/>
            <a:chOff x="2070310" y="2575347"/>
            <a:chExt cx="3217460" cy="545147"/>
          </a:xfrm>
        </p:grpSpPr>
        <p:sp>
          <p:nvSpPr>
            <p:cNvPr id="29" name="Content Placeholder 2"/>
            <p:cNvSpPr txBox="1">
              <a:spLocks/>
            </p:cNvSpPr>
            <p:nvPr/>
          </p:nvSpPr>
          <p:spPr>
            <a:xfrm>
              <a:off x="2710741" y="2697398"/>
              <a:ext cx="2577029" cy="286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MongoDB storage layer</a:t>
              </a:r>
            </a:p>
          </p:txBody>
        </p:sp>
        <p:sp>
          <p:nvSpPr>
            <p:cNvPr id="50" name="Rounded Rectangle 49"/>
            <p:cNvSpPr/>
            <p:nvPr/>
          </p:nvSpPr>
          <p:spPr>
            <a:xfrm>
              <a:off x="2070310" y="2575347"/>
              <a:ext cx="545147" cy="54514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51" name="Picture 50">
              <a:extLst>
                <a:ext uri="{FF2B5EF4-FFF2-40B4-BE49-F238E27FC236}">
                  <a16:creationId xmlns:a16="http://schemas.microsoft.com/office/drawing/2014/main" id="{BD42E89E-70DE-4025-AF5C-1CB16B9E91A0}"/>
                </a:ext>
              </a:extLst>
            </p:cNvPr>
            <p:cNvPicPr>
              <a:picLocks noChangeAspect="1"/>
            </p:cNvPicPr>
            <p:nvPr/>
          </p:nvPicPr>
          <p:blipFill>
            <a:blip r:embed="rId2"/>
            <a:stretch>
              <a:fillRect/>
            </a:stretch>
          </p:blipFill>
          <p:spPr>
            <a:xfrm>
              <a:off x="2251992" y="2664930"/>
              <a:ext cx="181784" cy="401178"/>
            </a:xfrm>
            <a:prstGeom prst="rect">
              <a:avLst/>
            </a:prstGeom>
          </p:spPr>
        </p:pic>
      </p:grpSp>
      <p:grpSp>
        <p:nvGrpSpPr>
          <p:cNvPr id="4" name="Group 3"/>
          <p:cNvGrpSpPr/>
          <p:nvPr/>
        </p:nvGrpSpPr>
        <p:grpSpPr>
          <a:xfrm>
            <a:off x="880715" y="4038182"/>
            <a:ext cx="3217460" cy="545147"/>
            <a:chOff x="2070310" y="4096371"/>
            <a:chExt cx="3217460" cy="545147"/>
          </a:xfrm>
        </p:grpSpPr>
        <p:sp>
          <p:nvSpPr>
            <p:cNvPr id="49" name="Content Placeholder 2"/>
            <p:cNvSpPr txBox="1">
              <a:spLocks/>
            </p:cNvSpPr>
            <p:nvPr/>
          </p:nvSpPr>
          <p:spPr>
            <a:xfrm>
              <a:off x="2710741" y="4149179"/>
              <a:ext cx="2577029" cy="4638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Rich query and database operations</a:t>
              </a:r>
            </a:p>
          </p:txBody>
        </p:sp>
        <p:sp>
          <p:nvSpPr>
            <p:cNvPr id="53" name="Rounded Rectangle 52"/>
            <p:cNvSpPr/>
            <p:nvPr/>
          </p:nvSpPr>
          <p:spPr>
            <a:xfrm>
              <a:off x="2070310" y="4096371"/>
              <a:ext cx="545147" cy="545147"/>
            </a:xfrm>
            <a:prstGeom prst="roundRect">
              <a:avLst/>
            </a:prstGeom>
            <a:solidFill>
              <a:srgbClr val="2F7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54" name="Picture 53">
              <a:extLst>
                <a:ext uri="{FF2B5EF4-FFF2-40B4-BE49-F238E27FC236}">
                  <a16:creationId xmlns:a16="http://schemas.microsoft.com/office/drawing/2014/main" id="{84DE3ECE-97F8-4FAD-9C7E-8695DB44B8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24729" y="4199695"/>
              <a:ext cx="241136" cy="317768"/>
            </a:xfrm>
            <a:prstGeom prst="rect">
              <a:avLst/>
            </a:prstGeom>
          </p:spPr>
        </p:pic>
      </p:grpSp>
      <p:grpSp>
        <p:nvGrpSpPr>
          <p:cNvPr id="3" name="Group 2"/>
          <p:cNvGrpSpPr/>
          <p:nvPr/>
        </p:nvGrpSpPr>
        <p:grpSpPr>
          <a:xfrm>
            <a:off x="880715" y="3278143"/>
            <a:ext cx="3425278" cy="545147"/>
            <a:chOff x="2070310" y="3336332"/>
            <a:chExt cx="3425278" cy="545147"/>
          </a:xfrm>
        </p:grpSpPr>
        <p:sp>
          <p:nvSpPr>
            <p:cNvPr id="46" name="Content Placeholder 2"/>
            <p:cNvSpPr txBox="1">
              <a:spLocks/>
            </p:cNvSpPr>
            <p:nvPr/>
          </p:nvSpPr>
          <p:spPr>
            <a:xfrm>
              <a:off x="2710741" y="3370620"/>
              <a:ext cx="2784847" cy="4638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Normal throughput and</a:t>
              </a:r>
              <a:br>
                <a:rPr lang="en-US" sz="1400" b="1" dirty="0">
                  <a:solidFill>
                    <a:schemeClr val="bg1"/>
                  </a:solidFill>
                  <a:latin typeface="Roboto" charset="0"/>
                  <a:ea typeface="Roboto" charset="0"/>
                  <a:cs typeface="Roboto" charset="0"/>
                </a:rPr>
              </a:br>
              <a:r>
                <a:rPr lang="en-US" sz="1400" b="1" dirty="0">
                  <a:solidFill>
                    <a:schemeClr val="bg1"/>
                  </a:solidFill>
                  <a:latin typeface="Roboto" charset="0"/>
                  <a:ea typeface="Roboto" charset="0"/>
                  <a:cs typeface="Roboto" charset="0"/>
                </a:rPr>
                <a:t>latency</a:t>
              </a:r>
            </a:p>
          </p:txBody>
        </p:sp>
        <p:sp>
          <p:nvSpPr>
            <p:cNvPr id="52" name="Rounded Rectangle 51"/>
            <p:cNvSpPr/>
            <p:nvPr/>
          </p:nvSpPr>
          <p:spPr>
            <a:xfrm>
              <a:off x="2070310" y="3336332"/>
              <a:ext cx="545147" cy="545147"/>
            </a:xfrm>
            <a:prstGeom prst="roundRect">
              <a:avLst/>
            </a:prstGeom>
            <a:solidFill>
              <a:srgbClr val="E0A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56" name="Picture 55">
              <a:extLst>
                <a:ext uri="{FF2B5EF4-FFF2-40B4-BE49-F238E27FC236}">
                  <a16:creationId xmlns:a16="http://schemas.microsoft.com/office/drawing/2014/main" id="{4FA9D319-744A-498D-AD8E-43C11F90B03D}"/>
                </a:ext>
              </a:extLst>
            </p:cNvPr>
            <p:cNvPicPr>
              <a:picLocks noChangeAspect="1"/>
            </p:cNvPicPr>
            <p:nvPr/>
          </p:nvPicPr>
          <p:blipFill>
            <a:blip r:embed="rId4"/>
            <a:stretch>
              <a:fillRect/>
            </a:stretch>
          </p:blipFill>
          <p:spPr>
            <a:xfrm>
              <a:off x="2133948" y="3434792"/>
              <a:ext cx="417870" cy="348226"/>
            </a:xfrm>
            <a:prstGeom prst="rect">
              <a:avLst/>
            </a:prstGeom>
          </p:spPr>
        </p:pic>
      </p:grpSp>
      <p:grpSp>
        <p:nvGrpSpPr>
          <p:cNvPr id="5" name="Group 4"/>
          <p:cNvGrpSpPr/>
          <p:nvPr/>
        </p:nvGrpSpPr>
        <p:grpSpPr>
          <a:xfrm>
            <a:off x="880715" y="4797003"/>
            <a:ext cx="3317212" cy="545147"/>
            <a:chOff x="2070310" y="4855192"/>
            <a:chExt cx="3317212" cy="545147"/>
          </a:xfrm>
        </p:grpSpPr>
        <p:sp>
          <p:nvSpPr>
            <p:cNvPr id="57" name="Content Placeholder 2"/>
            <p:cNvSpPr txBox="1">
              <a:spLocks/>
            </p:cNvSpPr>
            <p:nvPr/>
          </p:nvSpPr>
          <p:spPr>
            <a:xfrm>
              <a:off x="2710741" y="4908000"/>
              <a:ext cx="2676781" cy="463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Strong privacy </a:t>
              </a:r>
            </a:p>
          </p:txBody>
        </p:sp>
        <p:sp>
          <p:nvSpPr>
            <p:cNvPr id="58" name="Rounded Rectangle 57"/>
            <p:cNvSpPr/>
            <p:nvPr/>
          </p:nvSpPr>
          <p:spPr>
            <a:xfrm>
              <a:off x="2070310" y="4855192"/>
              <a:ext cx="545147" cy="545147"/>
            </a:xfrm>
            <a:prstGeom prst="roundRect">
              <a:avLst/>
            </a:prstGeom>
            <a:solidFill>
              <a:srgbClr val="994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0" name="Picture 59">
              <a:extLst>
                <a:ext uri="{FF2B5EF4-FFF2-40B4-BE49-F238E27FC236}">
                  <a16:creationId xmlns:a16="http://schemas.microsoft.com/office/drawing/2014/main" id="{192EC992-F0F6-45F2-931A-5CFEC9224A7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77801" y="4966243"/>
              <a:ext cx="336037" cy="336037"/>
            </a:xfrm>
            <a:prstGeom prst="rect">
              <a:avLst/>
            </a:prstGeom>
          </p:spPr>
        </p:pic>
      </p:grpSp>
      <p:grpSp>
        <p:nvGrpSpPr>
          <p:cNvPr id="7" name="Group 6"/>
          <p:cNvGrpSpPr/>
          <p:nvPr/>
        </p:nvGrpSpPr>
        <p:grpSpPr>
          <a:xfrm>
            <a:off x="5496437" y="3303053"/>
            <a:ext cx="2456384" cy="545147"/>
            <a:chOff x="5567445" y="3336332"/>
            <a:chExt cx="2456384" cy="545147"/>
          </a:xfrm>
        </p:grpSpPr>
        <p:sp>
          <p:nvSpPr>
            <p:cNvPr id="62" name="Content Placeholder 2"/>
            <p:cNvSpPr txBox="1">
              <a:spLocks/>
            </p:cNvSpPr>
            <p:nvPr/>
          </p:nvSpPr>
          <p:spPr>
            <a:xfrm>
              <a:off x="6207876" y="3370620"/>
              <a:ext cx="1815953" cy="4638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Immutability</a:t>
              </a:r>
            </a:p>
          </p:txBody>
        </p:sp>
        <p:sp>
          <p:nvSpPr>
            <p:cNvPr id="65" name="Rounded Rectangle 64"/>
            <p:cNvSpPr/>
            <p:nvPr/>
          </p:nvSpPr>
          <p:spPr>
            <a:xfrm>
              <a:off x="5567445" y="3336332"/>
              <a:ext cx="545147" cy="545147"/>
            </a:xfrm>
            <a:prstGeom prst="roundRect">
              <a:avLst/>
            </a:prstGeom>
            <a:solidFill>
              <a:srgbClr val="35B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9" name="Picture 68">
              <a:extLst>
                <a:ext uri="{FF2B5EF4-FFF2-40B4-BE49-F238E27FC236}">
                  <a16:creationId xmlns:a16="http://schemas.microsoft.com/office/drawing/2014/main" id="{250A762F-867B-49B0-95B6-D88E60669B2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95444" y="3434230"/>
              <a:ext cx="289148" cy="336678"/>
            </a:xfrm>
            <a:prstGeom prst="rect">
              <a:avLst/>
            </a:prstGeom>
          </p:spPr>
        </p:pic>
      </p:grpSp>
      <p:grpSp>
        <p:nvGrpSpPr>
          <p:cNvPr id="6" name="Group 5"/>
          <p:cNvGrpSpPr/>
          <p:nvPr/>
        </p:nvGrpSpPr>
        <p:grpSpPr>
          <a:xfrm>
            <a:off x="5496437" y="4063092"/>
            <a:ext cx="2456384" cy="545147"/>
            <a:chOff x="5567445" y="4096371"/>
            <a:chExt cx="2456384" cy="545147"/>
          </a:xfrm>
        </p:grpSpPr>
        <p:sp>
          <p:nvSpPr>
            <p:cNvPr id="63" name="Content Placeholder 2"/>
            <p:cNvSpPr txBox="1">
              <a:spLocks/>
            </p:cNvSpPr>
            <p:nvPr/>
          </p:nvSpPr>
          <p:spPr>
            <a:xfrm>
              <a:off x="6207876" y="4246042"/>
              <a:ext cx="1815953" cy="250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a:solidFill>
                    <a:schemeClr val="bg1"/>
                  </a:solidFill>
                  <a:latin typeface="Roboto" charset="0"/>
                  <a:ea typeface="Roboto" charset="0"/>
                  <a:cs typeface="Roboto" charset="0"/>
                </a:rPr>
                <a:t>Tamper detection</a:t>
              </a:r>
              <a:endParaRPr lang="en-US" sz="1400" b="1" dirty="0">
                <a:solidFill>
                  <a:schemeClr val="bg1"/>
                </a:solidFill>
                <a:latin typeface="Roboto" charset="0"/>
                <a:ea typeface="Roboto" charset="0"/>
                <a:cs typeface="Roboto" charset="0"/>
              </a:endParaRPr>
            </a:p>
          </p:txBody>
        </p:sp>
        <p:sp>
          <p:nvSpPr>
            <p:cNvPr id="66" name="Rounded Rectangle 65"/>
            <p:cNvSpPr/>
            <p:nvPr/>
          </p:nvSpPr>
          <p:spPr>
            <a:xfrm>
              <a:off x="5567445" y="4096371"/>
              <a:ext cx="545147" cy="545147"/>
            </a:xfrm>
            <a:prstGeom prst="roundRect">
              <a:avLst/>
            </a:prstGeom>
            <a:solidFill>
              <a:srgbClr val="7FA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70" name="Picture 69">
              <a:extLst>
                <a:ext uri="{FF2B5EF4-FFF2-40B4-BE49-F238E27FC236}">
                  <a16:creationId xmlns:a16="http://schemas.microsoft.com/office/drawing/2014/main" id="{B3121C14-3C55-4D4A-B5EE-9F30D948EB72}"/>
                </a:ext>
              </a:extLst>
            </p:cNvPr>
            <p:cNvPicPr>
              <a:picLocks noChangeAspect="1"/>
            </p:cNvPicPr>
            <p:nvPr/>
          </p:nvPicPr>
          <p:blipFill>
            <a:blip r:embed="rId7"/>
            <a:stretch>
              <a:fillRect/>
            </a:stretch>
          </p:blipFill>
          <p:spPr>
            <a:xfrm>
              <a:off x="5672959" y="4175789"/>
              <a:ext cx="375274" cy="386310"/>
            </a:xfrm>
            <a:prstGeom prst="rect">
              <a:avLst/>
            </a:prstGeom>
          </p:spPr>
        </p:pic>
      </p:grpSp>
      <p:grpSp>
        <p:nvGrpSpPr>
          <p:cNvPr id="12" name="Group 11"/>
          <p:cNvGrpSpPr/>
          <p:nvPr/>
        </p:nvGrpSpPr>
        <p:grpSpPr>
          <a:xfrm>
            <a:off x="8569357" y="3320078"/>
            <a:ext cx="2456384" cy="545147"/>
            <a:chOff x="8164835" y="3336332"/>
            <a:chExt cx="2456384" cy="545147"/>
          </a:xfrm>
        </p:grpSpPr>
        <p:sp>
          <p:nvSpPr>
            <p:cNvPr id="75" name="Content Placeholder 2"/>
            <p:cNvSpPr txBox="1">
              <a:spLocks/>
            </p:cNvSpPr>
            <p:nvPr/>
          </p:nvSpPr>
          <p:spPr>
            <a:xfrm>
              <a:off x="8805266" y="3403997"/>
              <a:ext cx="1815953" cy="4230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Complete data provenance</a:t>
              </a:r>
            </a:p>
          </p:txBody>
        </p:sp>
        <p:sp>
          <p:nvSpPr>
            <p:cNvPr id="76" name="Rounded Rectangle 75"/>
            <p:cNvSpPr/>
            <p:nvPr/>
          </p:nvSpPr>
          <p:spPr>
            <a:xfrm>
              <a:off x="8164835" y="3336332"/>
              <a:ext cx="545147" cy="545147"/>
            </a:xfrm>
            <a:prstGeom prst="roundRect">
              <a:avLst/>
            </a:prstGeom>
            <a:solidFill>
              <a:srgbClr val="837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77" name="Picture 76">
              <a:extLst>
                <a:ext uri="{FF2B5EF4-FFF2-40B4-BE49-F238E27FC236}">
                  <a16:creationId xmlns:a16="http://schemas.microsoft.com/office/drawing/2014/main" id="{60723C32-07D0-45E8-A636-AC7E76BF42E2}"/>
                </a:ext>
              </a:extLst>
            </p:cNvPr>
            <p:cNvPicPr>
              <a:picLocks noChangeAspect="1"/>
            </p:cNvPicPr>
            <p:nvPr/>
          </p:nvPicPr>
          <p:blipFill>
            <a:blip r:embed="rId8"/>
            <a:stretch>
              <a:fillRect/>
            </a:stretch>
          </p:blipFill>
          <p:spPr>
            <a:xfrm>
              <a:off x="8269408" y="3440905"/>
              <a:ext cx="341043" cy="341043"/>
            </a:xfrm>
            <a:prstGeom prst="rect">
              <a:avLst/>
            </a:prstGeom>
          </p:spPr>
        </p:pic>
      </p:grpSp>
      <p:grpSp>
        <p:nvGrpSpPr>
          <p:cNvPr id="11" name="Group 10"/>
          <p:cNvGrpSpPr/>
          <p:nvPr/>
        </p:nvGrpSpPr>
        <p:grpSpPr>
          <a:xfrm>
            <a:off x="8569357" y="2559093"/>
            <a:ext cx="2456384" cy="545147"/>
            <a:chOff x="8164835" y="2575347"/>
            <a:chExt cx="2456384" cy="545147"/>
          </a:xfrm>
        </p:grpSpPr>
        <p:sp>
          <p:nvSpPr>
            <p:cNvPr id="72" name="Content Placeholder 2"/>
            <p:cNvSpPr txBox="1">
              <a:spLocks/>
            </p:cNvSpPr>
            <p:nvPr/>
          </p:nvSpPr>
          <p:spPr>
            <a:xfrm>
              <a:off x="8805266" y="2718324"/>
              <a:ext cx="1815953" cy="265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a:solidFill>
                    <a:schemeClr val="bg1"/>
                  </a:solidFill>
                  <a:latin typeface="Roboto" charset="0"/>
                  <a:ea typeface="Roboto" charset="0"/>
                  <a:cs typeface="Roboto" charset="0"/>
                </a:rPr>
                <a:t>Point in time history</a:t>
              </a:r>
              <a:endParaRPr lang="en-US" sz="1400" b="1" dirty="0">
                <a:solidFill>
                  <a:schemeClr val="bg1"/>
                </a:solidFill>
                <a:latin typeface="Roboto" charset="0"/>
                <a:ea typeface="Roboto" charset="0"/>
                <a:cs typeface="Roboto" charset="0"/>
              </a:endParaRPr>
            </a:p>
          </p:txBody>
        </p:sp>
        <p:sp>
          <p:nvSpPr>
            <p:cNvPr id="73" name="Rounded Rectangle 72"/>
            <p:cNvSpPr/>
            <p:nvPr/>
          </p:nvSpPr>
          <p:spPr>
            <a:xfrm>
              <a:off x="8164835" y="2575347"/>
              <a:ext cx="545147" cy="545147"/>
            </a:xfrm>
            <a:prstGeom prst="roundRect">
              <a:avLst/>
            </a:prstGeom>
            <a:solidFill>
              <a:srgbClr val="F6ED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78" name="Picture 77"/>
            <p:cNvPicPr>
              <a:picLocks noChangeAspect="1"/>
            </p:cNvPicPr>
            <p:nvPr/>
          </p:nvPicPr>
          <p:blipFill>
            <a:blip r:embed="rId9"/>
            <a:stretch>
              <a:fillRect/>
            </a:stretch>
          </p:blipFill>
          <p:spPr>
            <a:xfrm>
              <a:off x="8224488" y="2657435"/>
              <a:ext cx="419298" cy="380294"/>
            </a:xfrm>
            <a:prstGeom prst="rect">
              <a:avLst/>
            </a:prstGeom>
          </p:spPr>
        </p:pic>
      </p:grpSp>
      <p:grpSp>
        <p:nvGrpSpPr>
          <p:cNvPr id="10" name="Group 9"/>
          <p:cNvGrpSpPr/>
          <p:nvPr/>
        </p:nvGrpSpPr>
        <p:grpSpPr>
          <a:xfrm>
            <a:off x="5496437" y="2542068"/>
            <a:ext cx="2456384" cy="545147"/>
            <a:chOff x="5567445" y="2575347"/>
            <a:chExt cx="2456384" cy="545147"/>
          </a:xfrm>
        </p:grpSpPr>
        <p:sp>
          <p:nvSpPr>
            <p:cNvPr id="61" name="Content Placeholder 2"/>
            <p:cNvSpPr txBox="1">
              <a:spLocks/>
            </p:cNvSpPr>
            <p:nvPr/>
          </p:nvSpPr>
          <p:spPr>
            <a:xfrm>
              <a:off x="6207876" y="2697398"/>
              <a:ext cx="1815953" cy="286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Roboto" charset="0"/>
                  <a:ea typeface="Roboto" charset="0"/>
                  <a:cs typeface="Roboto" charset="0"/>
                </a:rPr>
                <a:t>Versioning of data</a:t>
              </a:r>
            </a:p>
          </p:txBody>
        </p:sp>
        <p:sp>
          <p:nvSpPr>
            <p:cNvPr id="64" name="Rounded Rectangle 63"/>
            <p:cNvSpPr/>
            <p:nvPr/>
          </p:nvSpPr>
          <p:spPr>
            <a:xfrm>
              <a:off x="5567445" y="2575347"/>
              <a:ext cx="545147" cy="545147"/>
            </a:xfrm>
            <a:prstGeom prst="roundRect">
              <a:avLst/>
            </a:prstGeom>
            <a:solidFill>
              <a:srgbClr val="CF7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79" name="Picture 78"/>
            <p:cNvPicPr>
              <a:picLocks noChangeAspect="1"/>
            </p:cNvPicPr>
            <p:nvPr/>
          </p:nvPicPr>
          <p:blipFill>
            <a:blip r:embed="rId10"/>
            <a:stretch>
              <a:fillRect/>
            </a:stretch>
          </p:blipFill>
          <p:spPr>
            <a:xfrm>
              <a:off x="5687949" y="2665201"/>
              <a:ext cx="296643" cy="372528"/>
            </a:xfrm>
            <a:prstGeom prst="rect">
              <a:avLst/>
            </a:prstGeom>
          </p:spPr>
        </p:pic>
      </p:grpSp>
    </p:spTree>
    <p:extLst>
      <p:ext uri="{BB962C8B-B14F-4D97-AF65-F5344CB8AC3E}">
        <p14:creationId xmlns:p14="http://schemas.microsoft.com/office/powerpoint/2010/main" val="4632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16656</TotalTime>
  <Words>1728</Words>
  <Application>Microsoft Macintosh PowerPoint</Application>
  <PresentationFormat>Widescreen</PresentationFormat>
  <Paragraphs>272</Paragraphs>
  <Slides>29</Slides>
  <Notes>13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Apple Chancery</vt:lpstr>
      <vt:lpstr>Arial</vt:lpstr>
      <vt:lpstr>Calibri</vt:lpstr>
      <vt:lpstr>Roboto</vt:lpstr>
      <vt:lpstr>Wingdings</vt:lpstr>
      <vt:lpstr>Work Sans Light</vt:lpstr>
      <vt:lpstr>Office Theme</vt:lpstr>
      <vt:lpstr>Introduction</vt:lpstr>
      <vt:lpstr>We’ve all heard about the blockchain </vt:lpstr>
      <vt:lpstr>PowerPoint Presentation</vt:lpstr>
      <vt:lpstr>Immutability is Revolutionary</vt:lpstr>
      <vt:lpstr>Legal recognition is emerging….</vt:lpstr>
      <vt:lpstr>PowerPoint Presentation</vt:lpstr>
      <vt:lpstr>PowerPoint Presentation</vt:lpstr>
      <vt:lpstr>PowerPoint Presentation</vt:lpstr>
      <vt:lpstr>PowerPoint Presentation</vt:lpstr>
      <vt:lpstr>PowerPoint Presentation</vt:lpstr>
      <vt:lpstr>When would you use it?</vt:lpstr>
      <vt:lpstr>PowerPoint Presentation</vt:lpstr>
      <vt:lpstr>How does it work?</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ProvenDocs – A ProvenDB application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Kalid Hosni</dc:creator>
  <cp:lastModifiedBy>Guy Harrison</cp:lastModifiedBy>
  <cp:revision>333</cp:revision>
  <dcterms:created xsi:type="dcterms:W3CDTF">2018-09-20T07:10:37Z</dcterms:created>
  <dcterms:modified xsi:type="dcterms:W3CDTF">2019-04-15T04:58:22Z</dcterms:modified>
</cp:coreProperties>
</file>